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
  </p:notesMasterIdLst>
  <p:sldIdLst>
    <p:sldId id="274" r:id="rId2"/>
    <p:sldId id="418" r:id="rId3"/>
    <p:sldId id="273" r:id="rId4"/>
    <p:sldId id="459" r:id="rId5"/>
    <p:sldId id="460" r:id="rId6"/>
    <p:sldId id="437" r:id="rId7"/>
    <p:sldId id="452" r:id="rId8"/>
    <p:sldId id="276" r:id="rId9"/>
    <p:sldId id="449" r:id="rId10"/>
    <p:sldId id="450" r:id="rId11"/>
    <p:sldId id="461" r:id="rId12"/>
    <p:sldId id="462" r:id="rId13"/>
    <p:sldId id="453" r:id="rId14"/>
    <p:sldId id="384" r:id="rId15"/>
    <p:sldId id="427" r:id="rId16"/>
    <p:sldId id="451" r:id="rId17"/>
    <p:sldId id="385" r:id="rId18"/>
    <p:sldId id="386" r:id="rId19"/>
    <p:sldId id="387" r:id="rId20"/>
    <p:sldId id="388" r:id="rId21"/>
    <p:sldId id="389" r:id="rId22"/>
    <p:sldId id="390" r:id="rId23"/>
    <p:sldId id="391" r:id="rId24"/>
    <p:sldId id="392" r:id="rId25"/>
    <p:sldId id="393" r:id="rId26"/>
    <p:sldId id="436" r:id="rId27"/>
    <p:sldId id="394" r:id="rId28"/>
    <p:sldId id="395" r:id="rId29"/>
    <p:sldId id="396" r:id="rId30"/>
    <p:sldId id="397" r:id="rId31"/>
    <p:sldId id="398" r:id="rId32"/>
    <p:sldId id="430" r:id="rId33"/>
    <p:sldId id="399" r:id="rId34"/>
    <p:sldId id="400" r:id="rId35"/>
    <p:sldId id="401" r:id="rId36"/>
    <p:sldId id="402" r:id="rId37"/>
    <p:sldId id="403" r:id="rId38"/>
    <p:sldId id="404" r:id="rId39"/>
    <p:sldId id="405" r:id="rId40"/>
    <p:sldId id="406" r:id="rId41"/>
    <p:sldId id="432" r:id="rId42"/>
    <p:sldId id="407" r:id="rId43"/>
    <p:sldId id="408" r:id="rId44"/>
    <p:sldId id="409" r:id="rId45"/>
    <p:sldId id="410" r:id="rId46"/>
    <p:sldId id="411" r:id="rId47"/>
    <p:sldId id="412" r:id="rId48"/>
    <p:sldId id="413" r:id="rId49"/>
    <p:sldId id="414" r:id="rId50"/>
    <p:sldId id="415" r:id="rId51"/>
    <p:sldId id="417" r:id="rId52"/>
    <p:sldId id="434" r:id="rId53"/>
    <p:sldId id="454" r:id="rId54"/>
    <p:sldId id="456" r:id="rId55"/>
    <p:sldId id="458" r:id="rId56"/>
    <p:sldId id="455" r:id="rId57"/>
    <p:sldId id="457" r:id="rId58"/>
    <p:sldId id="463" r:id="rId59"/>
    <p:sldId id="379" r:id="rId6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7" autoAdjust="0"/>
    <p:restoredTop sz="82298" autoAdjust="0"/>
  </p:normalViewPr>
  <p:slideViewPr>
    <p:cSldViewPr snapToGrid="0">
      <p:cViewPr varScale="1">
        <p:scale>
          <a:sx n="55" d="100"/>
          <a:sy n="55" d="100"/>
        </p:scale>
        <p:origin x="18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95"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2/1/2019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a:t>
            </a:fld>
            <a:endParaRPr lang="en-US"/>
          </a:p>
        </p:txBody>
      </p:sp>
    </p:spTree>
    <p:extLst>
      <p:ext uri="{BB962C8B-B14F-4D97-AF65-F5344CB8AC3E}">
        <p14:creationId xmlns:p14="http://schemas.microsoft.com/office/powerpoint/2010/main" val="3514227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17</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18</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21</a:t>
            </a:fld>
            <a:endParaRPr lang="en-US"/>
          </a:p>
        </p:txBody>
      </p:sp>
    </p:spTree>
    <p:extLst>
      <p:ext uri="{BB962C8B-B14F-4D97-AF65-F5344CB8AC3E}">
        <p14:creationId xmlns:p14="http://schemas.microsoft.com/office/powerpoint/2010/main" val="1578226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22</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23</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27</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297789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28</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29</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C90C366-52D6-4EF7-AF20-EF2D72A63B49}" type="slidenum">
              <a:rPr lang="en-US" altLang="en-US" smtClean="0"/>
              <a:pPr>
                <a:defRPr/>
              </a:pPr>
              <a:t>31</a:t>
            </a:fld>
            <a:endParaRPr lang="en-US" altLang="en-US"/>
          </a:p>
        </p:txBody>
      </p:sp>
    </p:spTree>
    <p:extLst>
      <p:ext uri="{BB962C8B-B14F-4D97-AF65-F5344CB8AC3E}">
        <p14:creationId xmlns:p14="http://schemas.microsoft.com/office/powerpoint/2010/main" val="2483975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33</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C853A91-13D6-4E60-BE96-D45B2CCC974B}" type="slidenum">
              <a:rPr lang="en-US" altLang="en-US" smtClean="0"/>
              <a:pPr>
                <a:defRPr/>
              </a:pPr>
              <a:t>34</a:t>
            </a:fld>
            <a:endParaRPr lang="en-US" altLang="en-US"/>
          </a:p>
        </p:txBody>
      </p:sp>
    </p:spTree>
    <p:extLst>
      <p:ext uri="{BB962C8B-B14F-4D97-AF65-F5344CB8AC3E}">
        <p14:creationId xmlns:p14="http://schemas.microsoft.com/office/powerpoint/2010/main" val="1216184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36</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6DE3CF6-B7CF-47A6-9430-6FF5F85982D2}" type="slidenum">
              <a:rPr lang="en-US" altLang="en-US" smtClean="0"/>
              <a:pPr>
                <a:defRPr/>
              </a:pPr>
              <a:t>37</a:t>
            </a:fld>
            <a:endParaRPr lang="en-US" altLang="en-US"/>
          </a:p>
        </p:txBody>
      </p:sp>
    </p:spTree>
    <p:extLst>
      <p:ext uri="{BB962C8B-B14F-4D97-AF65-F5344CB8AC3E}">
        <p14:creationId xmlns:p14="http://schemas.microsoft.com/office/powerpoint/2010/main" val="3262274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38</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a:t>
            </a:r>
            <a:r>
              <a:rPr lang="en-US" baseline="0" dirty="0" smtClean="0"/>
              <a:t> is a community therefore invest in your cohort here, contribute to the open source ethos</a:t>
            </a:r>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532093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4EB8FED-DB97-49AA-BE15-7730B8F08CBE}" type="slidenum">
              <a:rPr lang="en-US" altLang="en-US" smtClean="0"/>
              <a:pPr>
                <a:defRPr/>
              </a:pPr>
              <a:t>40</a:t>
            </a:fld>
            <a:endParaRPr lang="en-US" altLang="en-US"/>
          </a:p>
        </p:txBody>
      </p:sp>
    </p:spTree>
    <p:extLst>
      <p:ext uri="{BB962C8B-B14F-4D97-AF65-F5344CB8AC3E}">
        <p14:creationId xmlns:p14="http://schemas.microsoft.com/office/powerpoint/2010/main" val="2929097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BA60038-242D-47E0-8C19-1D96229E30A1}" type="slidenum">
              <a:rPr lang="en-US" altLang="en-US" smtClean="0"/>
              <a:pPr>
                <a:defRPr/>
              </a:pPr>
              <a:t>43</a:t>
            </a:fld>
            <a:endParaRPr lang="en-US" altLang="en-US"/>
          </a:p>
        </p:txBody>
      </p:sp>
    </p:spTree>
    <p:extLst>
      <p:ext uri="{BB962C8B-B14F-4D97-AF65-F5344CB8AC3E}">
        <p14:creationId xmlns:p14="http://schemas.microsoft.com/office/powerpoint/2010/main" val="1986838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44</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45</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46</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47</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48</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49</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7</a:t>
            </a:fld>
            <a:endParaRPr lang="en-US"/>
          </a:p>
        </p:txBody>
      </p:sp>
    </p:spTree>
    <p:extLst>
      <p:ext uri="{BB962C8B-B14F-4D97-AF65-F5344CB8AC3E}">
        <p14:creationId xmlns:p14="http://schemas.microsoft.com/office/powerpoint/2010/main" val="3757889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50</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51</a:t>
            </a:fld>
            <a:endParaRPr lang="en-US"/>
          </a:p>
        </p:txBody>
      </p:sp>
    </p:spTree>
    <p:extLst>
      <p:ext uri="{BB962C8B-B14F-4D97-AF65-F5344CB8AC3E}">
        <p14:creationId xmlns:p14="http://schemas.microsoft.com/office/powerpoint/2010/main" val="1776104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53</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a:t>
            </a:fld>
            <a:endParaRPr lang="en-US"/>
          </a:p>
        </p:txBody>
      </p:sp>
    </p:spTree>
    <p:extLst>
      <p:ext uri="{BB962C8B-B14F-4D97-AF65-F5344CB8AC3E}">
        <p14:creationId xmlns:p14="http://schemas.microsoft.com/office/powerpoint/2010/main" val="200723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a:t>
            </a:r>
            <a:r>
              <a:rPr lang="en-US" baseline="0" dirty="0" smtClean="0"/>
              <a:t> new approaches and applications for DS so adjustments and active learning is paramount</a:t>
            </a:r>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3645880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586102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4410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2172806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2/1/2019</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2/1/2019</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2/1/2019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2/1/2019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2/1/2019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2/1/2019</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2/1/2019</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2/1/2019</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2/1/2019</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2/1/2019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2/1/2019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2/1/2019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edwardkwartl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Ehk116@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25.pn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kwartler/HarvardFallStudent2018" TargetMode="External"/><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kwartler/HarvardSpringStudent2019/blob/master/Rstudio_Cloud_Instructions.docx"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CSCI E-96</a:t>
            </a:r>
            <a:r>
              <a:rPr lang="en-US" dirty="0"/>
              <a:t/>
            </a:r>
            <a:br>
              <a:rPr lang="en-US" dirty="0"/>
            </a:br>
            <a:r>
              <a:rPr lang="en-US" dirty="0"/>
              <a:t>Harvard </a:t>
            </a:r>
            <a:r>
              <a:rPr lang="en-US" dirty="0" smtClean="0"/>
              <a:t>Spring 2019</a:t>
            </a:r>
            <a:endParaRPr lang="en-US" dirty="0"/>
          </a:p>
        </p:txBody>
      </p:sp>
      <p:sp>
        <p:nvSpPr>
          <p:cNvPr id="3" name="Subtitle 2"/>
          <p:cNvSpPr>
            <a:spLocks noGrp="1"/>
          </p:cNvSpPr>
          <p:nvPr>
            <p:ph type="subTitle" idx="1"/>
          </p:nvPr>
        </p:nvSpPr>
        <p:spPr/>
        <p:txBody>
          <a:bodyPr/>
          <a:lstStyle/>
          <a:p>
            <a:r>
              <a:rPr lang="en-US" dirty="0"/>
              <a:t>Ted Kwartler</a:t>
            </a:r>
          </a:p>
          <a:p>
            <a:r>
              <a:rPr lang="en-US" dirty="0">
                <a:hlinkClick r:id="rId3"/>
              </a:rPr>
              <a:t>https://www.linkedin.com/in/edwardkwartler/</a:t>
            </a:r>
            <a:endParaRPr lang="en-US" dirty="0"/>
          </a:p>
          <a:p>
            <a:r>
              <a:rPr lang="en-US" dirty="0">
                <a:hlinkClick r:id="rId4"/>
              </a:rPr>
              <a:t>ehk116@gmail.com</a:t>
            </a:r>
            <a:endParaRPr lang="en-US" dirty="0"/>
          </a:p>
        </p:txBody>
      </p:sp>
      <p:sp>
        <p:nvSpPr>
          <p:cNvPr id="4" name="Title 1"/>
          <p:cNvSpPr txBox="1">
            <a:spLocks/>
          </p:cNvSpPr>
          <p:nvPr/>
        </p:nvSpPr>
        <p:spPr>
          <a:xfrm>
            <a:off x="628650" y="365126"/>
            <a:ext cx="7886700" cy="591477"/>
          </a:xfrm>
          <a:prstGeom prst="rect">
            <a:avLst/>
          </a:prstGeom>
        </p:spPr>
        <p:txBody>
          <a:bodyPr anchor="b"/>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dirty="0"/>
              <a:t>Data Mining for Business</a:t>
            </a:r>
          </a:p>
        </p:txBody>
      </p:sp>
      <p:sp>
        <p:nvSpPr>
          <p:cNvPr id="5" name="Date Placeholder 4"/>
          <p:cNvSpPr>
            <a:spLocks noGrp="1"/>
          </p:cNvSpPr>
          <p:nvPr>
            <p:ph type="dt" sz="half" idx="10"/>
          </p:nvPr>
        </p:nvSpPr>
        <p:spPr/>
        <p:txBody>
          <a:bodyPr/>
          <a:lstStyle/>
          <a:p>
            <a:fld id="{D6816ED1-7FD0-4E08-88B2-804348048DA8}" type="datetime1">
              <a:rPr lang="en-US" smtClean="0"/>
              <a:t>2/1/2019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2659799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Community Learning Expectations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14338" y="1114419"/>
            <a:ext cx="4459298" cy="4247317"/>
          </a:xfrm>
          <a:prstGeom prst="rect">
            <a:avLst/>
          </a:prstGeom>
          <a:noFill/>
        </p:spPr>
        <p:txBody>
          <a:bodyPr wrap="none" rtlCol="0">
            <a:spAutoFit/>
          </a:bodyPr>
          <a:lstStyle/>
          <a:p>
            <a:r>
              <a:rPr lang="en-US" dirty="0"/>
              <a:t>The class expects (of the instructor &amp; cohort):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endParaRPr lang="en-US" dirty="0"/>
          </a:p>
          <a:p>
            <a:endParaRPr lang="en-US" dirty="0"/>
          </a:p>
          <a:p>
            <a:r>
              <a:rPr lang="en-US" dirty="0"/>
              <a:t>The class does not expect: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pPr marL="742950" lvl="1" indent="-285750">
              <a:buFont typeface="Arial" panose="020B0604020202020204" pitchFamily="34" charset="0"/>
              <a:buChar char="•"/>
            </a:pPr>
            <a:endParaRPr lang="en-US" dirty="0"/>
          </a:p>
          <a:p>
            <a:r>
              <a:rPr lang="en-US" dirty="0"/>
              <a:t> The class hopes learning </a:t>
            </a:r>
            <a:r>
              <a:rPr lang="en-US" dirty="0" smtClean="0"/>
              <a:t>this material will </a:t>
            </a:r>
            <a:r>
              <a:rPr lang="en-US" dirty="0"/>
              <a:t>be:</a:t>
            </a:r>
          </a:p>
          <a:p>
            <a:pPr marL="571500" lvl="1" indent="-114300">
              <a:buFont typeface="Arial" panose="020B0604020202020204" pitchFamily="34" charset="0"/>
              <a:buChar char="•"/>
            </a:pPr>
            <a:r>
              <a:rPr lang="en-US" b="1" dirty="0"/>
              <a:t>…</a:t>
            </a:r>
          </a:p>
          <a:p>
            <a:pPr marL="571500" lvl="1" indent="-114300">
              <a:buFont typeface="Arial" panose="020B0604020202020204" pitchFamily="34" charset="0"/>
              <a:buChar char="•"/>
            </a:pPr>
            <a:r>
              <a:rPr lang="en-US" b="1" dirty="0"/>
              <a:t>…</a:t>
            </a:r>
          </a:p>
          <a:p>
            <a:pPr marL="571500" lvl="1" indent="-114300">
              <a:buFont typeface="Arial" panose="020B0604020202020204" pitchFamily="34" charset="0"/>
              <a:buChar char="•"/>
            </a:pPr>
            <a:r>
              <a:rPr lang="en-US" b="1" dirty="0"/>
              <a:t>…</a:t>
            </a:r>
          </a:p>
        </p:txBody>
      </p:sp>
      <p:sp>
        <p:nvSpPr>
          <p:cNvPr id="7" name="Rectangle 6"/>
          <p:cNvSpPr/>
          <p:nvPr/>
        </p:nvSpPr>
        <p:spPr>
          <a:xfrm>
            <a:off x="228600" y="5574323"/>
            <a:ext cx="8686800" cy="712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Although this is rhetorical, reflect on what you can contribute to make this the BEST course you have ever taken.</a:t>
            </a:r>
            <a:endParaRPr lang="en-US" sz="2400" dirty="0"/>
          </a:p>
        </p:txBody>
      </p:sp>
    </p:spTree>
    <p:extLst>
      <p:ext uri="{BB962C8B-B14F-4D97-AF65-F5344CB8AC3E}">
        <p14:creationId xmlns:p14="http://schemas.microsoft.com/office/powerpoint/2010/main" val="2177329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smtClean="0"/>
              <a:t>The course…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0" y="1424353"/>
            <a:ext cx="5662245"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This is a Computer Science Course so you will program.  </a:t>
            </a:r>
          </a:p>
          <a:p>
            <a:pPr marL="742950" lvl="1" indent="-285750">
              <a:buFont typeface="Arial" panose="020B0604020202020204" pitchFamily="34" charset="0"/>
              <a:buChar char="•"/>
            </a:pPr>
            <a:r>
              <a:rPr lang="en-US" dirty="0" smtClean="0">
                <a:solidFill>
                  <a:schemeClr val="accent1"/>
                </a:solidFill>
              </a:rPr>
              <a:t>Don’t be intimidated if its your first time.  We’re here to help.</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It can be uncomfortable learning something new. </a:t>
            </a:r>
          </a:p>
          <a:p>
            <a:pPr marL="742950" lvl="1" indent="-285750">
              <a:buFont typeface="Arial" panose="020B0604020202020204" pitchFamily="34" charset="0"/>
              <a:buChar char="•"/>
            </a:pPr>
            <a:r>
              <a:rPr lang="en-US" dirty="0" smtClean="0">
                <a:solidFill>
                  <a:schemeClr val="accent1"/>
                </a:solidFill>
              </a:rPr>
              <a:t>There are many ways to earn points in class.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“Homework/reading is taking hours &amp; I work.”</a:t>
            </a:r>
          </a:p>
          <a:p>
            <a:pPr marL="742950" lvl="1" indent="-285750">
              <a:buFont typeface="Arial" panose="020B0604020202020204" pitchFamily="34" charset="0"/>
              <a:buChar char="•"/>
            </a:pPr>
            <a:r>
              <a:rPr lang="en-US" dirty="0" smtClean="0">
                <a:solidFill>
                  <a:schemeClr val="accent1"/>
                </a:solidFill>
              </a:rPr>
              <a:t>Harvard Graduate School =10-14hours of work/week</a:t>
            </a:r>
          </a:p>
          <a:p>
            <a:pPr marL="742950" lvl="1" indent="-285750">
              <a:buFont typeface="Arial" panose="020B0604020202020204" pitchFamily="34" charset="0"/>
              <a:buChar char="•"/>
            </a:pPr>
            <a:r>
              <a:rPr lang="en-US" dirty="0" smtClean="0">
                <a:solidFill>
                  <a:schemeClr val="accent1"/>
                </a:solidFill>
              </a:rPr>
              <a:t>By design, the course is front loaded with more homework but gets easier in subsequent weeks. </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professor doesn’t give everyone A’s, &amp; no extra credit.</a:t>
            </a:r>
          </a:p>
          <a:p>
            <a:pPr marL="742950" lvl="1" indent="-285750">
              <a:buFont typeface="Arial" panose="020B0604020202020204" pitchFamily="34" charset="0"/>
              <a:buChar char="•"/>
            </a:pPr>
            <a:r>
              <a:rPr lang="en-US" dirty="0" smtClean="0">
                <a:solidFill>
                  <a:schemeClr val="accent1"/>
                </a:solidFill>
              </a:rPr>
              <a:t>You earn the actual grade but I don’t give minuses.</a:t>
            </a:r>
          </a:p>
          <a:p>
            <a:pPr marL="742950" lvl="1" indent="-285750">
              <a:buFont typeface="Arial" panose="020B0604020202020204" pitchFamily="34" charset="0"/>
              <a:buChar char="•"/>
            </a:pPr>
            <a:endParaRPr lang="en-US" dirty="0">
              <a:solidFill>
                <a:schemeClr val="accent1"/>
              </a:solidFill>
            </a:endParaRPr>
          </a:p>
        </p:txBody>
      </p:sp>
      <p:pic>
        <p:nvPicPr>
          <p:cNvPr id="1026" name="Picture 2" descr="Image result for meme hard 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94" y="1920072"/>
            <a:ext cx="2836418" cy="372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4656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smtClean="0"/>
              <a:t>Some motivation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2050" name="Picture 2" descr="Image result for meme hard 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5649" y="1223901"/>
            <a:ext cx="2181297"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eme hard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81" y="1223901"/>
            <a:ext cx="241904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eme hard 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2575" y="122390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learning is hard me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181" y="3493904"/>
            <a:ext cx="209244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learning is hard me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0962" y="3493904"/>
            <a:ext cx="265067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rogramming  is hard me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775" y="3493904"/>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63769" y="5644662"/>
            <a:ext cx="8546123" cy="474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you are struggling, post, ask for TF &amp; Prof help, labs or office hours to succeed.</a:t>
            </a:r>
            <a:endParaRPr lang="en-US" dirty="0"/>
          </a:p>
        </p:txBody>
      </p:sp>
    </p:spTree>
    <p:extLst>
      <p:ext uri="{BB962C8B-B14F-4D97-AF65-F5344CB8AC3E}">
        <p14:creationId xmlns:p14="http://schemas.microsoft.com/office/powerpoint/2010/main" val="2943184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xmlns=""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a16="http://schemas.microsoft.com/office/drawing/2014/main" xmlns=""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a16="http://schemas.microsoft.com/office/drawing/2014/main" xmlns=""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xmlns=""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Q/A, Individualized help w/R environment &amp; </a:t>
                      </a:r>
                      <a:r>
                        <a:rPr lang="en-US" sz="2000" kern="1200" baseline="0" dirty="0" err="1" smtClean="0">
                          <a:solidFill>
                            <a:schemeClr val="dk1"/>
                          </a:solidFill>
                          <a:latin typeface="+mn-lt"/>
                          <a:ea typeface="+mn-ea"/>
                          <a:cs typeface="+mn-cs"/>
                        </a:rPr>
                        <a:t>git</a:t>
                      </a:r>
                      <a:endParaRPr lang="en-US" sz="2000" kern="1200" baseline="0" dirty="0" smtClean="0">
                        <a:solidFill>
                          <a:schemeClr val="dk1"/>
                        </a:solidFill>
                        <a:latin typeface="+mn-lt"/>
                        <a:ea typeface="+mn-ea"/>
                        <a:cs typeface="+mn-cs"/>
                      </a:endParaRPr>
                    </a:p>
                  </a:txBody>
                  <a:tcPr/>
                </a:tc>
                <a:extLst>
                  <a:ext uri="{0D108BD9-81ED-4DB2-BD59-A6C34878D82A}">
                    <a16:rowId xmlns:a16="http://schemas.microsoft.com/office/drawing/2014/main" xmlns=""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2/1/2019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13</a:t>
            </a:fld>
            <a:endParaRPr lang="en-US"/>
          </a:p>
        </p:txBody>
      </p:sp>
    </p:spTree>
    <p:extLst>
      <p:ext uri="{BB962C8B-B14F-4D97-AF65-F5344CB8AC3E}">
        <p14:creationId xmlns:p14="http://schemas.microsoft.com/office/powerpoint/2010/main" val="38609558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Tree>
    <p:extLst>
      <p:ext uri="{BB962C8B-B14F-4D97-AF65-F5344CB8AC3E}">
        <p14:creationId xmlns:p14="http://schemas.microsoft.com/office/powerpoint/2010/main" val="66837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a:xfrm>
            <a:off x="0" y="107947"/>
            <a:ext cx="9144000" cy="591477"/>
          </a:xfrm>
        </p:spPr>
        <p:txBody>
          <a:bodyPr/>
          <a:lstStyle/>
          <a:p>
            <a:r>
              <a:rPr lang="en-US" dirty="0" smtClean="0"/>
              <a:t>Data Mining &amp; Science is almost always missing business acumen.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571402"/>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a:t>
            </a:r>
            <a:r>
              <a:rPr lang="en" dirty="0" smtClean="0">
                <a:solidFill>
                  <a:schemeClr val="bg1"/>
                </a:solidFill>
                <a:latin typeface="Open Sans"/>
                <a:ea typeface="Open Sans"/>
                <a:cs typeface="Open Sans"/>
                <a:sym typeface="Open Sans"/>
              </a:rPr>
              <a:t>specific situations represented with data. </a:t>
            </a:r>
            <a:endParaRPr lang="en" dirty="0">
              <a:solidFill>
                <a:schemeClr val="bg1"/>
              </a:solidFill>
              <a:latin typeface="Open Sans"/>
              <a:ea typeface="Open Sans"/>
              <a:cs typeface="Open Sans"/>
              <a:sym typeface="Open Sans"/>
            </a:endParaRP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 View</a:t>
            </a:r>
            <a:endParaRPr lang="en-US" dirty="0"/>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smtClean="0">
                <a:latin typeface="Open Sans"/>
                <a:ea typeface="Open Sans"/>
                <a:cs typeface="Open Sans"/>
                <a:sym typeface="Open Sans"/>
              </a:rPr>
              <a:t>Machine Learning</a:t>
            </a:r>
            <a:endParaRPr lang="en" u="sng" dirty="0">
              <a:latin typeface="Open Sans"/>
              <a:ea typeface="Open Sans"/>
              <a:cs typeface="Open Sans"/>
              <a:sym typeface="Open Sans"/>
            </a:endParaRPr>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a:xfrm>
            <a:off x="0" y="107947"/>
            <a:ext cx="9144000" cy="591477"/>
          </a:xfrm>
        </p:spPr>
        <p:txBody>
          <a:bodyPr/>
          <a:lstStyle/>
          <a:p>
            <a:r>
              <a:rPr lang="en-US" dirty="0" smtClean="0"/>
              <a:t>Expertise is not confined to math or CS…but learning business implications.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r>
              <a:rPr lang="en" sz="1600" dirty="0" smtClean="0">
                <a:solidFill>
                  <a:schemeClr val="dk1"/>
                </a:solidFill>
                <a:latin typeface="Open Sans"/>
                <a:ea typeface="Open Sans"/>
                <a:cs typeface="Open Sans"/>
                <a:sym typeface="Open Sans"/>
              </a:rPr>
              <a:t>.</a:t>
            </a:r>
            <a:endParaRPr lang="en" sz="1600" dirty="0">
              <a:solidFill>
                <a:schemeClr val="dk1"/>
              </a:solidFill>
              <a:latin typeface="Open Sans"/>
              <a:ea typeface="Open Sans"/>
              <a:cs typeface="Open Sans"/>
              <a:sym typeface="Open Sans"/>
            </a:endParaRP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smtClean="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Another Popular View</a:t>
            </a:r>
            <a:endParaRPr lang="en-US" dirty="0"/>
          </a:p>
        </p:txBody>
      </p:sp>
    </p:spTree>
    <p:extLst>
      <p:ext uri="{BB962C8B-B14F-4D97-AF65-F5344CB8AC3E}">
        <p14:creationId xmlns:p14="http://schemas.microsoft.com/office/powerpoint/2010/main" val="412927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352926" y="1395663"/>
            <a:ext cx="7190430" cy="3416320"/>
          </a:xfrm>
          <a:prstGeom prst="rect">
            <a:avLst/>
          </a:prstGeom>
          <a:noFill/>
        </p:spPr>
        <p:txBody>
          <a:bodyPr wrap="none" rtlCol="0">
            <a:spAutoFit/>
          </a:bodyPr>
          <a:lstStyle/>
          <a:p>
            <a:r>
              <a:rPr lang="en-US" sz="3600" u="sng" dirty="0" smtClean="0"/>
              <a:t>Questions to Ask:</a:t>
            </a:r>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What </a:t>
            </a:r>
            <a:r>
              <a:rPr lang="en-US" sz="2000" dirty="0"/>
              <a:t>is the current state?</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What </a:t>
            </a:r>
            <a:r>
              <a:rPr lang="en-US" sz="2000" dirty="0"/>
              <a:t>are the possible outcomes of the business scenario?  </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How </a:t>
            </a:r>
            <a:r>
              <a:rPr lang="en-US" sz="2000" dirty="0"/>
              <a:t>will the outcome of the data mining project be used?</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What </a:t>
            </a:r>
            <a:r>
              <a:rPr lang="en-US" sz="2000" dirty="0"/>
              <a:t>is success for this project?</a:t>
            </a:r>
          </a:p>
        </p:txBody>
      </p:sp>
    </p:spTree>
    <p:extLst>
      <p:ext uri="{BB962C8B-B14F-4D97-AF65-F5344CB8AC3E}">
        <p14:creationId xmlns:p14="http://schemas.microsoft.com/office/powerpoint/2010/main" val="2540953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5809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862322"/>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and services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Tree>
    <p:extLst>
      <p:ext uri="{BB962C8B-B14F-4D97-AF65-F5344CB8AC3E}">
        <p14:creationId xmlns:p14="http://schemas.microsoft.com/office/powerpoint/2010/main" val="2305187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31414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xmlns=""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a16="http://schemas.microsoft.com/office/drawing/2014/main" xmlns=""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a16="http://schemas.microsoft.com/office/drawing/2014/main" xmlns=""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xmlns=""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Q/A, Individualized help w/R environment &amp; </a:t>
                      </a:r>
                      <a:r>
                        <a:rPr lang="en-US" sz="2000" kern="1200" baseline="0" dirty="0" err="1" smtClean="0">
                          <a:solidFill>
                            <a:schemeClr val="dk1"/>
                          </a:solidFill>
                          <a:latin typeface="+mn-lt"/>
                          <a:ea typeface="+mn-ea"/>
                          <a:cs typeface="+mn-cs"/>
                        </a:rPr>
                        <a:t>git</a:t>
                      </a:r>
                      <a:endParaRPr lang="en-US" sz="2000" kern="1200" baseline="0" dirty="0" smtClean="0">
                        <a:solidFill>
                          <a:schemeClr val="dk1"/>
                        </a:solidFill>
                        <a:latin typeface="+mn-lt"/>
                        <a:ea typeface="+mn-ea"/>
                        <a:cs typeface="+mn-cs"/>
                      </a:endParaRPr>
                    </a:p>
                  </a:txBody>
                  <a:tcPr/>
                </a:tc>
                <a:extLst>
                  <a:ext uri="{0D108BD9-81ED-4DB2-BD59-A6C34878D82A}">
                    <a16:rowId xmlns:a16="http://schemas.microsoft.com/office/drawing/2014/main" xmlns=""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2/1/2019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Tree>
    <p:extLst>
      <p:ext uri="{BB962C8B-B14F-4D97-AF65-F5344CB8AC3E}">
        <p14:creationId xmlns:p14="http://schemas.microsoft.com/office/powerpoint/2010/main" val="1701185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me…the boss.</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26019599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boss stock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39" y="1454267"/>
            <a:ext cx="3070225" cy="46053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8" name="TextBox 7"/>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Oval Callout 10"/>
          <p:cNvSpPr/>
          <p:nvPr/>
        </p:nvSpPr>
        <p:spPr>
          <a:xfrm>
            <a:off x="3176336" y="1090863"/>
            <a:ext cx="5872129" cy="1734224"/>
          </a:xfrm>
          <a:prstGeom prst="wedgeEllipseCallout">
            <a:avLst>
              <a:gd name="adj1" fmla="val -64850"/>
              <a:gd name="adj2" fmla="val 2689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want to look intelligent (hence the glasses).  I want to do a mailing to prospective corndog eaters.  Can you identify how many postcards we should send &amp; ROI?</a:t>
            </a:r>
          </a:p>
        </p:txBody>
      </p:sp>
    </p:spTree>
    <p:extLst>
      <p:ext uri="{BB962C8B-B14F-4D97-AF65-F5344CB8AC3E}">
        <p14:creationId xmlns:p14="http://schemas.microsoft.com/office/powerpoint/2010/main" val="4135124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look into whether or not that’s true? </a:t>
            </a:r>
          </a:p>
        </p:txBody>
      </p:sp>
      <p:sp>
        <p:nvSpPr>
          <p:cNvPr id="12" name="TextBox 11"/>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1250721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b="8527"/>
          <a:stretch/>
        </p:blipFill>
        <p:spPr bwMode="auto">
          <a:xfrm>
            <a:off x="223814" y="2173359"/>
            <a:ext cx="3714750" cy="243958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0" name="Oval Callout 9"/>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1872128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 West coast region.  </a:t>
            </a:r>
          </a:p>
        </p:txBody>
      </p:sp>
    </p:spTree>
    <p:extLst>
      <p:ext uri="{BB962C8B-B14F-4D97-AF65-F5344CB8AC3E}">
        <p14:creationId xmlns:p14="http://schemas.microsoft.com/office/powerpoint/2010/main" val="21317185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Tree>
    <p:extLst>
      <p:ext uri="{BB962C8B-B14F-4D97-AF65-F5344CB8AC3E}">
        <p14:creationId xmlns:p14="http://schemas.microsoft.com/office/powerpoint/2010/main" val="23228752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a:t>
            </a:r>
            <a:r>
              <a:rPr lang="en-US" sz="1050" dirty="0" smtClean="0">
                <a:hlinkClick r:id="rId6"/>
              </a:rPr>
              <a:t>www.motionelements.com/stock-video-3902092-successful-black-businessman</a:t>
            </a:r>
            <a:endParaRPr lang="en-US" sz="1050" dirty="0" smtClean="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smtClean="0"/>
              <a:t>Let’s call Dale to tell him what </a:t>
            </a:r>
            <a:r>
              <a:rPr lang="en-US" smtClean="0"/>
              <a:t>we learned.</a:t>
            </a:r>
            <a:endParaRPr lang="en-US" dirty="0"/>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3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a:t>
            </a:r>
            <a:r>
              <a:rPr lang="en-US" dirty="0" smtClean="0"/>
              <a:t>quarter?</a:t>
            </a:r>
          </a:p>
          <a:p>
            <a:pPr algn="ctr"/>
            <a:r>
              <a:rPr lang="en-US" sz="1400" i="1" dirty="0" smtClean="0"/>
              <a:t>Usually point in time and standalone information not summary.</a:t>
            </a:r>
            <a:endParaRPr lang="en-US" sz="1400" i="1" dirty="0"/>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249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r>
              <a:rPr lang="en-US" dirty="0" smtClean="0"/>
              <a:t>?</a:t>
            </a:r>
          </a:p>
          <a:p>
            <a:pPr algn="ctr"/>
            <a:r>
              <a:rPr lang="en-US" sz="1400" i="1" dirty="0" smtClean="0"/>
              <a:t>Retrospective but can be summary and/or in comparison to other data.</a:t>
            </a:r>
            <a:endParaRPr lang="en-US" sz="1400" i="1" dirty="0"/>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686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pic>
        <p:nvPicPr>
          <p:cNvPr id="5" name="Picture 4"/>
          <p:cNvPicPr>
            <a:picLocks noChangeAspect="1"/>
          </p:cNvPicPr>
          <p:nvPr/>
        </p:nvPicPr>
        <p:blipFill>
          <a:blip r:embed="rId3"/>
          <a:stretch>
            <a:fillRect/>
          </a:stretch>
        </p:blipFill>
        <p:spPr>
          <a:xfrm>
            <a:off x="319087" y="1142993"/>
            <a:ext cx="6624951" cy="2471745"/>
          </a:xfrm>
          <a:prstGeom prst="rect">
            <a:avLst/>
          </a:prstGeom>
          <a:ln>
            <a:solidFill>
              <a:schemeClr val="tx1"/>
            </a:solidFill>
          </a:ln>
        </p:spPr>
      </p:pic>
      <p:sp>
        <p:nvSpPr>
          <p:cNvPr id="9" name="Date Placeholder 8"/>
          <p:cNvSpPr>
            <a:spLocks noGrp="1"/>
          </p:cNvSpPr>
          <p:nvPr>
            <p:ph type="dt" sz="half" idx="10"/>
          </p:nvPr>
        </p:nvSpPr>
        <p:spPr/>
        <p:txBody>
          <a:bodyPr/>
          <a:lstStyle/>
          <a:p>
            <a:fld id="{B53F9EA4-F2B2-4747-8509-E9F31898C380}" type="datetime1">
              <a:rPr lang="en-US" smtClean="0"/>
              <a:t>2/1/2019</a:t>
            </a:fld>
            <a:endParaRPr lang="en-US"/>
          </a:p>
        </p:txBody>
      </p:sp>
      <p:sp>
        <p:nvSpPr>
          <p:cNvPr id="10" name="Footer Placeholder 9"/>
          <p:cNvSpPr>
            <a:spLocks noGrp="1"/>
          </p:cNvSpPr>
          <p:nvPr>
            <p:ph type="ftr" sz="quarter" idx="3"/>
          </p:nvPr>
        </p:nvSpPr>
        <p:spPr/>
        <p:txBody>
          <a:bodyPr/>
          <a:lstStyle/>
          <a:p>
            <a:r>
              <a:rPr lang="en-US"/>
              <a:t>Kwartler CSCI S-96</a:t>
            </a:r>
            <a:endParaRPr lang="en-US" dirty="0"/>
          </a:p>
        </p:txBody>
      </p:sp>
      <p:sp>
        <p:nvSpPr>
          <p:cNvPr id="11" name="Slide Number Placeholder 10"/>
          <p:cNvSpPr>
            <a:spLocks noGrp="1"/>
          </p:cNvSpPr>
          <p:nvPr>
            <p:ph type="sldNum" sz="quarter" idx="12"/>
          </p:nvPr>
        </p:nvSpPr>
        <p:spPr/>
        <p:txBody>
          <a:bodyPr/>
          <a:lstStyle/>
          <a:p>
            <a:fld id="{37290FF7-652B-4475-AEAB-8B1A5D23AE09}" type="slidenum">
              <a:rPr lang="en-US" smtClean="0"/>
              <a:t>3</a:t>
            </a:fld>
            <a:endParaRPr lang="en-US"/>
          </a:p>
        </p:txBody>
      </p:sp>
    </p:spTree>
    <p:extLst>
      <p:ext uri="{BB962C8B-B14F-4D97-AF65-F5344CB8AC3E}">
        <p14:creationId xmlns:p14="http://schemas.microsoft.com/office/powerpoint/2010/main" val="2371695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1765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a:t>Supervised Learning</a:t>
            </a:r>
          </a:p>
        </p:txBody>
      </p:sp>
      <p:sp>
        <p:nvSpPr>
          <p:cNvPr id="9219" name="Content Placeholder 2"/>
          <p:cNvSpPr>
            <a:spLocks noGrp="1"/>
          </p:cNvSpPr>
          <p:nvPr>
            <p:ph sz="quarter" idx="1"/>
          </p:nvPr>
        </p:nvSpPr>
        <p:spPr>
          <a:xfrm>
            <a:off x="838200" y="1828800"/>
            <a:ext cx="7772400" cy="4572000"/>
          </a:xfrm>
        </p:spPr>
        <p:txBody>
          <a:bodyPr/>
          <a:lstStyle/>
          <a:p>
            <a:pPr eaLnBrk="1" hangingPunct="1"/>
            <a:r>
              <a:rPr lang="en-US" altLang="en-US">
                <a:latin typeface="Franklin Gothic Book" pitchFamily="34" charset="0"/>
              </a:rPr>
              <a:t>Goal: Predict a single “target” or “outcome” variable </a:t>
            </a:r>
          </a:p>
          <a:p>
            <a:pPr eaLnBrk="1" hangingPunct="1"/>
            <a:endParaRPr lang="en-US" altLang="en-US">
              <a:latin typeface="Franklin Gothic Book" pitchFamily="34" charset="0"/>
            </a:endParaRPr>
          </a:p>
          <a:p>
            <a:pPr eaLnBrk="1" hangingPunct="1"/>
            <a:r>
              <a:rPr lang="en-US" altLang="en-US">
                <a:latin typeface="Franklin Gothic Book" pitchFamily="34" charset="0"/>
              </a:rPr>
              <a:t>Training data, where target value is known</a:t>
            </a:r>
          </a:p>
          <a:p>
            <a:pPr eaLnBrk="1" hangingPunct="1"/>
            <a:endParaRPr lang="en-US" altLang="en-US">
              <a:latin typeface="Franklin Gothic Book" pitchFamily="34" charset="0"/>
            </a:endParaRPr>
          </a:p>
          <a:p>
            <a:pPr eaLnBrk="1" hangingPunct="1"/>
            <a:r>
              <a:rPr lang="en-US" altLang="en-US">
                <a:latin typeface="Franklin Gothic Book" pitchFamily="34" charset="0"/>
              </a:rPr>
              <a:t>Score to data where value is not known</a:t>
            </a:r>
          </a:p>
          <a:p>
            <a:pPr eaLnBrk="1" hangingPunct="1"/>
            <a:endParaRPr lang="en-US" altLang="en-US">
              <a:latin typeface="Franklin Gothic Book" pitchFamily="34" charset="0"/>
            </a:endParaRPr>
          </a:p>
          <a:p>
            <a:pPr eaLnBrk="1" hangingPunct="1"/>
            <a:r>
              <a:rPr lang="en-US" altLang="en-US">
                <a:latin typeface="Franklin Gothic Book" pitchFamily="34" charset="0"/>
              </a:rPr>
              <a:t>Methods: Classification and Prediction</a:t>
            </a:r>
          </a:p>
          <a:p>
            <a:pPr eaLnBrk="1" hangingPunct="1"/>
            <a:endParaRPr lang="en-US" altLang="en-US">
              <a:latin typeface="Franklin Gothic Book" pitchFamily="34" charset="0"/>
            </a:endParaRPr>
          </a:p>
          <a:p>
            <a:pPr eaLnBrk="1" hangingPunct="1">
              <a:buFont typeface="Wingdings 2" pitchFamily="18" charset="2"/>
              <a:buNone/>
            </a:pPr>
            <a:endParaRPr lang="en-US" altLang="en-US">
              <a:latin typeface="Franklin Gothic Book" pitchFamily="34" charset="0"/>
            </a:endParaRPr>
          </a:p>
        </p:txBody>
      </p:sp>
    </p:spTree>
    <p:extLst>
      <p:ext uri="{BB962C8B-B14F-4D97-AF65-F5344CB8AC3E}">
        <p14:creationId xmlns:p14="http://schemas.microsoft.com/office/powerpoint/2010/main" val="2958924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smtClean="0"/>
              <a:t>Supervised Learning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8" y="2319692"/>
            <a:ext cx="1006726" cy="432599"/>
          </a:xfrm>
          <a:prstGeom prst="rect">
            <a:avLst/>
          </a:prstGeom>
          <a:noFill/>
          <a:ln>
            <a:noFill/>
          </a:ln>
        </p:spPr>
        <p:txBody>
          <a:bodyPr lIns="91425" tIns="91425" rIns="91425" bIns="91425" anchor="t" anchorCtr="0">
            <a:noAutofit/>
          </a:bodyPr>
          <a:lstStyle/>
          <a:p>
            <a:pPr algn="ctr"/>
            <a:r>
              <a:rPr lang="en" u="sng" dirty="0" smtClean="0">
                <a:latin typeface="Open Sans"/>
                <a:ea typeface="Open Sans"/>
                <a:cs typeface="Open Sans"/>
                <a:sym typeface="Open Sans"/>
              </a:rPr>
              <a:t>Method</a:t>
            </a:r>
            <a:endParaRPr lang="en" u="sng" dirty="0">
              <a:latin typeface="Open Sans"/>
              <a:ea typeface="Open Sans"/>
              <a:cs typeface="Open Sans"/>
              <a:sym typeface="Open Sans"/>
            </a:endParaRP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endParaRPr lang="en" sz="1200" i="1" dirty="0" smtClean="0">
              <a:latin typeface="Open Sans"/>
              <a:ea typeface="Open Sans"/>
              <a:cs typeface="Open Sans"/>
              <a:sym typeface="Open Sans"/>
            </a:endParaRPr>
          </a:p>
          <a:p>
            <a:endParaRPr lang="en" sz="1200" b="1" i="1" u="sng" dirty="0">
              <a:latin typeface="Open Sans"/>
              <a:ea typeface="Open Sans"/>
              <a:cs typeface="Open Sans"/>
              <a:sym typeface="Open Sans"/>
            </a:endParaRPr>
          </a:p>
          <a:p>
            <a:r>
              <a:rPr lang="en" sz="1200" b="1" i="1" u="sng" dirty="0" smtClean="0">
                <a:latin typeface="Open Sans"/>
                <a:ea typeface="Open Sans"/>
                <a:cs typeface="Open Sans"/>
                <a:sym typeface="Open Sans"/>
              </a:rPr>
              <a:t>One </a:t>
            </a:r>
            <a:r>
              <a:rPr lang="en" sz="1200" b="1" i="1" u="sng" dirty="0">
                <a:latin typeface="Open Sans"/>
                <a:ea typeface="Open Sans"/>
                <a:cs typeface="Open Sans"/>
                <a:sym typeface="Open Sans"/>
              </a:rPr>
              <a:t>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Tree>
    <p:extLst>
      <p:ext uri="{BB962C8B-B14F-4D97-AF65-F5344CB8AC3E}">
        <p14:creationId xmlns:p14="http://schemas.microsoft.com/office/powerpoint/2010/main" val="7121418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988113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t>Supervised: Classification</a:t>
            </a:r>
          </a:p>
        </p:txBody>
      </p:sp>
      <p:sp>
        <p:nvSpPr>
          <p:cNvPr id="11267" name="Content Placeholder 2"/>
          <p:cNvSpPr>
            <a:spLocks noGrp="1"/>
          </p:cNvSpPr>
          <p:nvPr>
            <p:ph sz="quarter" idx="1"/>
          </p:nvPr>
        </p:nvSpPr>
        <p:spPr>
          <a:xfrm>
            <a:off x="914400" y="1981200"/>
            <a:ext cx="7772400" cy="4038600"/>
          </a:xfrm>
        </p:spPr>
        <p:txBody>
          <a:bodyPr/>
          <a:lstStyle/>
          <a:p>
            <a:pPr eaLnBrk="1" hangingPunct="1"/>
            <a:r>
              <a:rPr lang="en-US" altLang="en-US">
                <a:latin typeface="Franklin Gothic Book" pitchFamily="34" charset="0"/>
              </a:rPr>
              <a:t>Goal: Predict categorical target (outcome) variable </a:t>
            </a:r>
          </a:p>
          <a:p>
            <a:pPr eaLnBrk="1" hangingPunct="1"/>
            <a:r>
              <a:rPr lang="en-US" altLang="en-US">
                <a:latin typeface="Franklin Gothic Book" pitchFamily="34" charset="0"/>
              </a:rPr>
              <a:t>Examples: Purchase/no purchase, fraud/no fraud, creditworthy/not creditworthy…</a:t>
            </a:r>
          </a:p>
          <a:p>
            <a:pPr eaLnBrk="1" hangingPunct="1"/>
            <a:r>
              <a:rPr lang="en-US" altLang="en-US">
                <a:latin typeface="Franklin Gothic Book" pitchFamily="34" charset="0"/>
              </a:rPr>
              <a:t>Each row is a case (customer, tax return, applicant)</a:t>
            </a:r>
          </a:p>
          <a:p>
            <a:pPr eaLnBrk="1" hangingPunct="1"/>
            <a:r>
              <a:rPr lang="en-US" altLang="en-US">
                <a:latin typeface="Franklin Gothic Book" pitchFamily="34" charset="0"/>
              </a:rPr>
              <a:t>Each column is a variable</a:t>
            </a:r>
          </a:p>
          <a:p>
            <a:pPr eaLnBrk="1" hangingPunct="1"/>
            <a:r>
              <a:rPr lang="en-US" altLang="en-US">
                <a:latin typeface="Franklin Gothic Book" pitchFamily="34" charset="0"/>
              </a:rPr>
              <a:t>Target variable is often binary (yes/no)</a:t>
            </a:r>
          </a:p>
        </p:txBody>
      </p:sp>
    </p:spTree>
    <p:extLst>
      <p:ext uri="{BB962C8B-B14F-4D97-AF65-F5344CB8AC3E}">
        <p14:creationId xmlns:p14="http://schemas.microsoft.com/office/powerpoint/2010/main" val="830794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order a wine, beer, or cocktail?</a:t>
            </a:r>
          </a:p>
          <a:p>
            <a:pPr algn="ctr"/>
            <a:r>
              <a:rPr lang="en-US" sz="1200" dirty="0"/>
              <a:t>The outcome is one of three classes, wine, beer, or cocktail.</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20829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41926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a:t>Supervised: Prediction</a:t>
            </a:r>
          </a:p>
        </p:txBody>
      </p:sp>
      <p:sp>
        <p:nvSpPr>
          <p:cNvPr id="12291" name="Content Placeholder 2"/>
          <p:cNvSpPr>
            <a:spLocks noGrp="1"/>
          </p:cNvSpPr>
          <p:nvPr>
            <p:ph sz="quarter" idx="1"/>
          </p:nvPr>
        </p:nvSpPr>
        <p:spPr>
          <a:xfrm>
            <a:off x="914400" y="1676400"/>
            <a:ext cx="7772400" cy="4572000"/>
          </a:xfrm>
        </p:spPr>
        <p:txBody>
          <a:bodyPr/>
          <a:lstStyle/>
          <a:p>
            <a:pPr eaLnBrk="1" hangingPunct="1"/>
            <a:r>
              <a:rPr lang="en-US" altLang="en-US">
                <a:latin typeface="Franklin Gothic Book" pitchFamily="34" charset="0"/>
              </a:rPr>
              <a:t>Goal: Predict numerical target (outcome) variable </a:t>
            </a:r>
          </a:p>
          <a:p>
            <a:pPr eaLnBrk="1" hangingPunct="1"/>
            <a:r>
              <a:rPr lang="en-US" altLang="en-US">
                <a:latin typeface="Franklin Gothic Book" pitchFamily="34" charset="0"/>
              </a:rPr>
              <a:t>Examples: sales, revenue, performance</a:t>
            </a:r>
          </a:p>
          <a:p>
            <a:pPr eaLnBrk="1" hangingPunct="1"/>
            <a:r>
              <a:rPr lang="en-US" altLang="en-US">
                <a:latin typeface="Franklin Gothic Book" pitchFamily="34" charset="0"/>
              </a:rPr>
              <a:t>As in classification:</a:t>
            </a:r>
          </a:p>
          <a:p>
            <a:pPr eaLnBrk="1" hangingPunct="1"/>
            <a:r>
              <a:rPr lang="en-US" altLang="en-US">
                <a:latin typeface="Franklin Gothic Book" pitchFamily="34" charset="0"/>
              </a:rPr>
              <a:t>Each row is a case (customer, tax return, applicant)</a:t>
            </a:r>
          </a:p>
          <a:p>
            <a:pPr eaLnBrk="1" hangingPunct="1"/>
            <a:r>
              <a:rPr lang="en-US" altLang="en-US">
                <a:latin typeface="Franklin Gothic Book" pitchFamily="34" charset="0"/>
              </a:rPr>
              <a:t>Each column is a variable</a:t>
            </a:r>
          </a:p>
          <a:p>
            <a:pPr eaLnBrk="1" hangingPunct="1"/>
            <a:r>
              <a:rPr lang="en-US" altLang="en-US">
                <a:latin typeface="Franklin Gothic Book" pitchFamily="34" charset="0"/>
              </a:rPr>
              <a:t>Taken together, classification and prediction constitute “predictive analytics”</a:t>
            </a:r>
          </a:p>
          <a:p>
            <a:pPr eaLnBrk="1" hangingPunct="1">
              <a:buFont typeface="Wingdings 2" pitchFamily="18" charset="2"/>
              <a:buNone/>
            </a:pPr>
            <a:endParaRPr lang="en-US" altLang="en-US">
              <a:latin typeface="Franklin Gothic Book" pitchFamily="34" charset="0"/>
            </a:endParaRPr>
          </a:p>
        </p:txBody>
      </p:sp>
    </p:spTree>
    <p:extLst>
      <p:ext uri="{BB962C8B-B14F-4D97-AF65-F5344CB8AC3E}">
        <p14:creationId xmlns:p14="http://schemas.microsoft.com/office/powerpoint/2010/main" val="20362398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930523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 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1869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rotWithShape="1">
          <a:blip r:embed="rId2"/>
          <a:srcRect t="20315"/>
          <a:stretch/>
        </p:blipFill>
        <p:spPr>
          <a:xfrm>
            <a:off x="298939" y="1494692"/>
            <a:ext cx="6611815" cy="2931313"/>
          </a:xfrm>
          <a:prstGeom prst="rect">
            <a:avLst/>
          </a:prstGeom>
          <a:ln>
            <a:solidFill>
              <a:schemeClr val="tx1"/>
            </a:solidFill>
          </a:ln>
        </p:spPr>
      </p:pic>
    </p:spTree>
    <p:extLst>
      <p:ext uri="{BB962C8B-B14F-4D97-AF65-F5344CB8AC3E}">
        <p14:creationId xmlns:p14="http://schemas.microsoft.com/office/powerpoint/2010/main" val="2816052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Unsupervised Learning</a:t>
            </a:r>
          </a:p>
        </p:txBody>
      </p:sp>
      <p:sp>
        <p:nvSpPr>
          <p:cNvPr id="10243" name="Content Placeholder 2"/>
          <p:cNvSpPr>
            <a:spLocks noGrp="1"/>
          </p:cNvSpPr>
          <p:nvPr>
            <p:ph sz="quarter" idx="1"/>
          </p:nvPr>
        </p:nvSpPr>
        <p:spPr>
          <a:xfrm>
            <a:off x="914400" y="2057400"/>
            <a:ext cx="7772400" cy="3962400"/>
          </a:xfrm>
        </p:spPr>
        <p:txBody>
          <a:bodyPr/>
          <a:lstStyle/>
          <a:p>
            <a:pPr eaLnBrk="1" hangingPunct="1"/>
            <a:r>
              <a:rPr lang="en-US" altLang="en-US">
                <a:latin typeface="Franklin Gothic Book" pitchFamily="34" charset="0"/>
              </a:rPr>
              <a:t>Goal: Segment data into meaningful segments; detect patterns</a:t>
            </a:r>
          </a:p>
          <a:p>
            <a:pPr eaLnBrk="1" hangingPunct="1"/>
            <a:endParaRPr lang="en-US" altLang="en-US">
              <a:latin typeface="Franklin Gothic Book" pitchFamily="34" charset="0"/>
            </a:endParaRPr>
          </a:p>
          <a:p>
            <a:pPr eaLnBrk="1" hangingPunct="1"/>
            <a:r>
              <a:rPr lang="en-US" altLang="en-US">
                <a:latin typeface="Franklin Gothic Book" pitchFamily="34" charset="0"/>
              </a:rPr>
              <a:t>There is no target (outcome) variable to predict or classify</a:t>
            </a:r>
          </a:p>
          <a:p>
            <a:pPr eaLnBrk="1" hangingPunct="1"/>
            <a:endParaRPr lang="en-US" altLang="en-US">
              <a:latin typeface="Franklin Gothic Book" pitchFamily="34" charset="0"/>
            </a:endParaRPr>
          </a:p>
          <a:p>
            <a:pPr eaLnBrk="1" hangingPunct="1"/>
            <a:r>
              <a:rPr lang="en-US" altLang="en-US">
                <a:latin typeface="Franklin Gothic Book" pitchFamily="34" charset="0"/>
              </a:rPr>
              <a:t>Methods: Association rules, data reduction &amp; exploration, visualization</a:t>
            </a:r>
          </a:p>
        </p:txBody>
      </p:sp>
    </p:spTree>
    <p:extLst>
      <p:ext uri="{BB962C8B-B14F-4D97-AF65-F5344CB8AC3E}">
        <p14:creationId xmlns:p14="http://schemas.microsoft.com/office/powerpoint/2010/main" val="33070837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2/1/2019</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41</a:t>
            </a:fld>
            <a:endParaRPr lang="en-US"/>
          </a:p>
        </p:txBody>
      </p:sp>
      <p:sp>
        <p:nvSpPr>
          <p:cNvPr id="6" name="Footer Placeholder 5"/>
          <p:cNvSpPr>
            <a:spLocks noGrp="1"/>
          </p:cNvSpPr>
          <p:nvPr>
            <p:ph type="ftr" sz="quarter" idx="3"/>
          </p:nvPr>
        </p:nvSpPr>
        <p:spPr/>
        <p:txBody>
          <a:bodyPr/>
          <a:lstStyle/>
          <a:p>
            <a:r>
              <a:rPr lang="en-US" smtClean="0"/>
              <a:t>Kwartler CSCI S-96</a:t>
            </a:r>
            <a:endParaRPr lang="en-US" dirty="0"/>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927086" y="3287149"/>
            <a:ext cx="988548" cy="1074413"/>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58405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5840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7449288" y="45840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4753987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932318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en-US"/>
              <a:t>Unsupervised: Association Rules</a:t>
            </a:r>
          </a:p>
        </p:txBody>
      </p:sp>
      <p:sp>
        <p:nvSpPr>
          <p:cNvPr id="13315" name="Content Placeholder 2"/>
          <p:cNvSpPr>
            <a:spLocks noGrp="1"/>
          </p:cNvSpPr>
          <p:nvPr>
            <p:ph sz="quarter" idx="1"/>
          </p:nvPr>
        </p:nvSpPr>
        <p:spPr>
          <a:xfrm>
            <a:off x="914400" y="1600200"/>
            <a:ext cx="8001000" cy="4572000"/>
          </a:xfrm>
        </p:spPr>
        <p:txBody>
          <a:bodyPr/>
          <a:lstStyle/>
          <a:p>
            <a:pPr eaLnBrk="1" hangingPunct="1"/>
            <a:r>
              <a:rPr lang="en-US" altLang="en-US">
                <a:latin typeface="Franklin Gothic Book" pitchFamily="34" charset="0"/>
              </a:rPr>
              <a:t>Goal: Produce rules that define “what goes with what”</a:t>
            </a:r>
          </a:p>
          <a:p>
            <a:pPr eaLnBrk="1" hangingPunct="1"/>
            <a:r>
              <a:rPr lang="en-US" altLang="en-US">
                <a:latin typeface="Franklin Gothic Book" pitchFamily="34" charset="0"/>
              </a:rPr>
              <a:t>Example: “If X was purchased, Y was also purchased”</a:t>
            </a:r>
          </a:p>
          <a:p>
            <a:pPr eaLnBrk="1" hangingPunct="1"/>
            <a:r>
              <a:rPr lang="en-US" altLang="en-US">
                <a:latin typeface="Franklin Gothic Book" pitchFamily="34" charset="0"/>
              </a:rPr>
              <a:t>Rows are transactions</a:t>
            </a:r>
          </a:p>
          <a:p>
            <a:pPr eaLnBrk="1" hangingPunct="1"/>
            <a:r>
              <a:rPr lang="en-US" altLang="en-US">
                <a:latin typeface="Franklin Gothic Book" pitchFamily="34" charset="0"/>
              </a:rPr>
              <a:t>Used in recommender systems – “Our records show you bought X, you may also like Y”</a:t>
            </a:r>
          </a:p>
          <a:p>
            <a:pPr eaLnBrk="1" hangingPunct="1"/>
            <a:r>
              <a:rPr lang="en-US" altLang="en-US">
                <a:latin typeface="Franklin Gothic Book" pitchFamily="34" charset="0"/>
              </a:rPr>
              <a:t>Also called “affinity analysis”</a:t>
            </a:r>
          </a:p>
          <a:p>
            <a:pPr eaLnBrk="1" hangingPunct="1"/>
            <a:endParaRPr lang="en-US" altLang="en-US">
              <a:latin typeface="Franklin Gothic Book" pitchFamily="34" charset="0"/>
            </a:endParaRPr>
          </a:p>
        </p:txBody>
      </p:sp>
    </p:spTree>
    <p:extLst>
      <p:ext uri="{BB962C8B-B14F-4D97-AF65-F5344CB8AC3E}">
        <p14:creationId xmlns:p14="http://schemas.microsoft.com/office/powerpoint/2010/main" val="4137585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a:t>
            </a:r>
            <a:r>
              <a:rPr lang="en-US" dirty="0" smtClean="0"/>
              <a:t>Celtics (basketball team) </a:t>
            </a:r>
            <a:r>
              <a:rPr lang="en-US" dirty="0"/>
              <a:t>win the game?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1026" name="Picture 2" descr="Image result for celtic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0170" y="2936631"/>
            <a:ext cx="2031023" cy="203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128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smtClean="0"/>
              <a:t>How did same </a:t>
            </a:r>
            <a:r>
              <a:rPr lang="en-US" dirty="0"/>
              <a:t>stores sales </a:t>
            </a:r>
            <a:r>
              <a:rPr lang="en-US" dirty="0" smtClean="0"/>
              <a:t>change </a:t>
            </a:r>
            <a:r>
              <a:rPr lang="en-US" dirty="0"/>
              <a:t>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8858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97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423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511"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8056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a:t>
            </a:r>
            <a:r>
              <a:rPr lang="en-US" dirty="0" smtClean="0"/>
              <a:t>wickets (cricket) </a:t>
            </a:r>
            <a:r>
              <a:rPr lang="en-US" dirty="0"/>
              <a:t>will the Chennai </a:t>
            </a:r>
            <a:r>
              <a:rPr lang="en-US" dirty="0" err="1"/>
              <a:t>SuperKings</a:t>
            </a:r>
            <a:r>
              <a:rPr lang="en-US" dirty="0"/>
              <a:t> make?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8449"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4173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5754"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539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790575" y="1647825"/>
            <a:ext cx="7562850" cy="3562350"/>
          </a:xfrm>
          <a:prstGeom prst="rect">
            <a:avLst/>
          </a:prstGeom>
        </p:spPr>
      </p:pic>
    </p:spTree>
    <p:extLst>
      <p:ext uri="{BB962C8B-B14F-4D97-AF65-F5344CB8AC3E}">
        <p14:creationId xmlns:p14="http://schemas.microsoft.com/office/powerpoint/2010/main" val="4169100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369332"/>
          </a:xfrm>
          <a:prstGeom prst="rect">
            <a:avLst/>
          </a:prstGeom>
          <a:noFill/>
        </p:spPr>
        <p:txBody>
          <a:bodyPr wrap="square" rtlCol="0">
            <a:spAutoFit/>
          </a:bodyPr>
          <a:lstStyle/>
          <a:p>
            <a:r>
              <a:rPr lang="en-US" dirty="0"/>
              <a:t>How many fish did each </a:t>
            </a:r>
            <a:r>
              <a:rPr lang="en-US" dirty="0" smtClean="0"/>
              <a:t>vessel catch?</a:t>
            </a:r>
            <a:endParaRPr lang="en-US" dirty="0"/>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716" y="3117194"/>
            <a:ext cx="3621171" cy="2390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274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3693319"/>
          </a:xfrm>
          <a:prstGeom prst="rect">
            <a:avLst/>
          </a:prstGeom>
          <a:noFill/>
        </p:spPr>
        <p:txBody>
          <a:bodyPr wrap="square" rtlCol="0">
            <a:spAutoFit/>
          </a:bodyPr>
          <a:lstStyle/>
          <a:p>
            <a:r>
              <a:rPr lang="en-US" dirty="0"/>
              <a:t>Will the Celtics win the game?</a:t>
            </a:r>
          </a:p>
          <a:p>
            <a:r>
              <a:rPr lang="en-US" dirty="0"/>
              <a:t>How many wickets will the Chennai </a:t>
            </a:r>
            <a:r>
              <a:rPr lang="en-US" dirty="0" err="1"/>
              <a:t>SuperKings</a:t>
            </a:r>
            <a:r>
              <a:rPr lang="en-US" dirty="0"/>
              <a:t> make?</a:t>
            </a:r>
          </a:p>
          <a:p>
            <a:r>
              <a:rPr lang="en-US" dirty="0"/>
              <a:t>What should we place next to the cheese in the grocery cooler?</a:t>
            </a:r>
          </a:p>
          <a:p>
            <a:r>
              <a:rPr lang="en-US" dirty="0"/>
              <a:t>How did same stores sales change year over year?</a:t>
            </a:r>
          </a:p>
          <a:p>
            <a:r>
              <a:rPr lang="en-US" dirty="0" smtClean="0"/>
              <a:t>How </a:t>
            </a:r>
            <a:r>
              <a:rPr lang="en-US" dirty="0"/>
              <a:t>many patients should we expect in the urgent care tomorrow?</a:t>
            </a:r>
          </a:p>
          <a:p>
            <a:r>
              <a:rPr lang="en-US" dirty="0"/>
              <a:t>What are our customer personas and how are they similar by account attribute?</a:t>
            </a:r>
          </a:p>
          <a:p>
            <a:r>
              <a:rPr lang="en-US" dirty="0"/>
              <a:t>How many fish did each vessel catch yesterday?</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cxnSp>
        <p:nvCxnSpPr>
          <p:cNvPr id="11" name="Straight Arrow Connector 10"/>
          <p:cNvCxnSpPr/>
          <p:nvPr/>
        </p:nvCxnSpPr>
        <p:spPr>
          <a:xfrm flipV="1">
            <a:off x="3371850" y="2271713"/>
            <a:ext cx="1200150" cy="161448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86188" y="2686050"/>
            <a:ext cx="771525" cy="138588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343275" y="3214688"/>
            <a:ext cx="1228725" cy="207169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686050" y="4286251"/>
            <a:ext cx="1843088" cy="4143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438525" y="4814888"/>
            <a:ext cx="1033463" cy="19526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214563" y="2271713"/>
            <a:ext cx="2343150" cy="310038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985963" y="2486025"/>
            <a:ext cx="2571750" cy="121443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386138" y="4300538"/>
            <a:ext cx="1100137" cy="14287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1261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smtClean="0"/>
              <a:t>Quiz!</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smtClean="0"/>
              <a:t>Is there a target variable in unsupervised learning?</a:t>
            </a:r>
            <a:endParaRPr lang="en"/>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smtClean="0"/>
              <a:t>Data scientists need what type of skills?</a:t>
            </a:r>
            <a:endParaRPr lang="en"/>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smtClean="0"/>
              <a:t>What is an example of a supervised learning business question?  </a:t>
            </a:r>
          </a:p>
          <a:p>
            <a:pPr>
              <a:spcBef>
                <a:spcPts val="0"/>
              </a:spcBef>
              <a:buFont typeface="Arial" panose="020B0604020202020204" pitchFamily="34" charset="0"/>
              <a:buNone/>
            </a:pPr>
            <a:r>
              <a:rPr lang="en" dirty="0"/>
              <a:t>	</a:t>
            </a:r>
            <a:r>
              <a:rPr lang="en" dirty="0" smtClean="0"/>
              <a:t>Name three data attributes would you need for that example.</a:t>
            </a:r>
            <a:endParaRPr lang="en" dirty="0"/>
          </a:p>
        </p:txBody>
      </p:sp>
    </p:spTree>
    <p:extLst>
      <p:ext uri="{BB962C8B-B14F-4D97-AF65-F5344CB8AC3E}">
        <p14:creationId xmlns:p14="http://schemas.microsoft.com/office/powerpoint/2010/main" val="40301476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xmlns=""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a16="http://schemas.microsoft.com/office/drawing/2014/main" xmlns=""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a16="http://schemas.microsoft.com/office/drawing/2014/main" xmlns=""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xmlns=""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Q/A, Individualized help w/R environment &amp; </a:t>
                      </a:r>
                      <a:r>
                        <a:rPr lang="en-US" sz="2000" kern="1200" baseline="0" dirty="0" err="1" smtClean="0">
                          <a:solidFill>
                            <a:schemeClr val="dk1"/>
                          </a:solidFill>
                          <a:latin typeface="+mn-lt"/>
                          <a:ea typeface="+mn-ea"/>
                          <a:cs typeface="+mn-cs"/>
                        </a:rPr>
                        <a:t>git</a:t>
                      </a:r>
                      <a:endParaRPr lang="en-US" sz="2000" kern="1200" baseline="0" dirty="0" smtClean="0">
                        <a:solidFill>
                          <a:schemeClr val="dk1"/>
                        </a:solidFill>
                        <a:latin typeface="+mn-lt"/>
                        <a:ea typeface="+mn-ea"/>
                        <a:cs typeface="+mn-cs"/>
                      </a:endParaRPr>
                    </a:p>
                  </a:txBody>
                  <a:tcPr/>
                </a:tc>
                <a:extLst>
                  <a:ext uri="{0D108BD9-81ED-4DB2-BD59-A6C34878D82A}">
                    <a16:rowId xmlns:a16="http://schemas.microsoft.com/office/drawing/2014/main" xmlns=""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2/1/2019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53</a:t>
            </a:fld>
            <a:endParaRPr lang="en-US"/>
          </a:p>
        </p:txBody>
      </p:sp>
    </p:spTree>
    <p:extLst>
      <p:ext uri="{BB962C8B-B14F-4D97-AF65-F5344CB8AC3E}">
        <p14:creationId xmlns:p14="http://schemas.microsoft.com/office/powerpoint/2010/main" val="1364021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a:xfrm>
            <a:off x="217610" y="365126"/>
            <a:ext cx="8708781" cy="591477"/>
          </a:xfrm>
        </p:spPr>
        <p:txBody>
          <a:bodyPr/>
          <a:lstStyle/>
          <a:p>
            <a:r>
              <a:rPr lang="en-US" dirty="0" smtClean="0"/>
              <a:t>To get scripts, </a:t>
            </a:r>
            <a:r>
              <a:rPr lang="en-US" dirty="0" err="1" smtClean="0"/>
              <a:t>ppts</a:t>
            </a:r>
            <a:r>
              <a:rPr lang="en-US" dirty="0" smtClean="0"/>
              <a:t> &amp; data use the class repo</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224204" y="2225915"/>
            <a:ext cx="3314700" cy="647700"/>
          </a:xfrm>
          <a:prstGeom prst="rect">
            <a:avLst/>
          </a:prstGeom>
          <a:ln>
            <a:solidFill>
              <a:schemeClr val="tx1"/>
            </a:solidFill>
          </a:ln>
        </p:spPr>
      </p:pic>
      <p:sp>
        <p:nvSpPr>
          <p:cNvPr id="7" name="TextBox 6"/>
          <p:cNvSpPr txBox="1"/>
          <p:nvPr/>
        </p:nvSpPr>
        <p:spPr>
          <a:xfrm>
            <a:off x="1619397" y="1142999"/>
            <a:ext cx="5905206" cy="461665"/>
          </a:xfrm>
          <a:prstGeom prst="rect">
            <a:avLst/>
          </a:prstGeom>
          <a:noFill/>
        </p:spPr>
        <p:txBody>
          <a:bodyPr wrap="none" rtlCol="0">
            <a:spAutoFit/>
          </a:bodyPr>
          <a:lstStyle/>
          <a:p>
            <a:r>
              <a:rPr lang="en-US" sz="2400" dirty="0" smtClean="0">
                <a:hlinkClick r:id="rId3"/>
              </a:rPr>
              <a:t>github.com/</a:t>
            </a:r>
            <a:r>
              <a:rPr lang="en-US" sz="2400" dirty="0" err="1" smtClean="0">
                <a:hlinkClick r:id="rId3"/>
              </a:rPr>
              <a:t>kwartler</a:t>
            </a:r>
            <a:r>
              <a:rPr lang="en-US" sz="2400" dirty="0" smtClean="0">
                <a:hlinkClick r:id="rId3"/>
              </a:rPr>
              <a:t>/HarvardFallStudent2018</a:t>
            </a:r>
            <a:endParaRPr lang="en-US" sz="2400" dirty="0"/>
          </a:p>
        </p:txBody>
      </p:sp>
      <p:sp>
        <p:nvSpPr>
          <p:cNvPr id="8" name="TextBox 7"/>
          <p:cNvSpPr txBox="1"/>
          <p:nvPr/>
        </p:nvSpPr>
        <p:spPr>
          <a:xfrm>
            <a:off x="228600" y="1776042"/>
            <a:ext cx="8387861" cy="369332"/>
          </a:xfrm>
          <a:prstGeom prst="rect">
            <a:avLst/>
          </a:prstGeom>
          <a:solidFill>
            <a:schemeClr val="accent3"/>
          </a:solidFill>
        </p:spPr>
        <p:txBody>
          <a:bodyPr wrap="square" rtlCol="0">
            <a:spAutoFit/>
          </a:bodyPr>
          <a:lstStyle/>
          <a:p>
            <a:r>
              <a:rPr lang="en-US" dirty="0" smtClean="0">
                <a:solidFill>
                  <a:schemeClr val="bg1"/>
                </a:solidFill>
              </a:rPr>
              <a:t>If you have </a:t>
            </a:r>
            <a:r>
              <a:rPr lang="en-US" dirty="0" err="1" smtClean="0">
                <a:solidFill>
                  <a:schemeClr val="bg1"/>
                </a:solidFill>
              </a:rPr>
              <a:t>git</a:t>
            </a:r>
            <a:r>
              <a:rPr lang="en-US" dirty="0" smtClean="0">
                <a:solidFill>
                  <a:schemeClr val="bg1"/>
                </a:solidFill>
              </a:rPr>
              <a:t> software, when do a “</a:t>
            </a:r>
            <a:r>
              <a:rPr lang="en-US" dirty="0" err="1" smtClean="0">
                <a:solidFill>
                  <a:schemeClr val="bg1"/>
                </a:solidFill>
              </a:rPr>
              <a:t>git</a:t>
            </a:r>
            <a:r>
              <a:rPr lang="en-US" dirty="0" smtClean="0">
                <a:solidFill>
                  <a:schemeClr val="bg1"/>
                </a:solidFill>
              </a:rPr>
              <a:t> pull” in </a:t>
            </a:r>
            <a:r>
              <a:rPr lang="en-US" dirty="0" err="1" smtClean="0">
                <a:solidFill>
                  <a:schemeClr val="bg1"/>
                </a:solidFill>
              </a:rPr>
              <a:t>Rstudio</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24204" y="3901561"/>
            <a:ext cx="5503984" cy="2331288"/>
          </a:xfrm>
          <a:prstGeom prst="rect">
            <a:avLst/>
          </a:prstGeom>
          <a:ln>
            <a:solidFill>
              <a:schemeClr val="tx1"/>
            </a:solidFill>
          </a:ln>
        </p:spPr>
      </p:pic>
      <p:sp>
        <p:nvSpPr>
          <p:cNvPr id="10" name="TextBox 9"/>
          <p:cNvSpPr txBox="1"/>
          <p:nvPr/>
        </p:nvSpPr>
        <p:spPr>
          <a:xfrm>
            <a:off x="275492" y="3124192"/>
            <a:ext cx="8387861" cy="646331"/>
          </a:xfrm>
          <a:prstGeom prst="rect">
            <a:avLst/>
          </a:prstGeom>
          <a:solidFill>
            <a:schemeClr val="accent3"/>
          </a:solidFill>
        </p:spPr>
        <p:txBody>
          <a:bodyPr wrap="square" rtlCol="0">
            <a:spAutoFit/>
          </a:bodyPr>
          <a:lstStyle/>
          <a:p>
            <a:r>
              <a:rPr lang="en-US" dirty="0" smtClean="0">
                <a:solidFill>
                  <a:schemeClr val="bg1"/>
                </a:solidFill>
              </a:rPr>
              <a:t>Alternatively you can download a zip of the repo on github.com but this can be cumbersome with file updates.</a:t>
            </a:r>
            <a:endParaRPr lang="en-US" dirty="0">
              <a:solidFill>
                <a:schemeClr val="bg1"/>
              </a:solidFill>
            </a:endParaRPr>
          </a:p>
        </p:txBody>
      </p:sp>
      <p:cxnSp>
        <p:nvCxnSpPr>
          <p:cNvPr id="12" name="Straight Connector 11"/>
          <p:cNvCxnSpPr/>
          <p:nvPr/>
        </p:nvCxnSpPr>
        <p:spPr>
          <a:xfrm>
            <a:off x="677008" y="2971793"/>
            <a:ext cx="778998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589580" y="5029200"/>
            <a:ext cx="1055077" cy="369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0200" y="2420816"/>
            <a:ext cx="457200" cy="28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85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2/1/2019</a:t>
            </a:fld>
            <a:endParaRPr lang="en-US"/>
          </a:p>
        </p:txBody>
      </p:sp>
      <p:sp>
        <p:nvSpPr>
          <p:cNvPr id="3" name="Slide Number Placeholder 2"/>
          <p:cNvSpPr>
            <a:spLocks noGrp="1"/>
          </p:cNvSpPr>
          <p:nvPr>
            <p:ph type="sldNum" sz="quarter" idx="12"/>
          </p:nvPr>
        </p:nvSpPr>
        <p:spPr/>
        <p:txBody>
          <a:bodyPr/>
          <a:lstStyle/>
          <a:p>
            <a:fld id="{37290FF7-652B-4475-AEAB-8B1A5D23AE09}" type="slidenum">
              <a:rPr lang="en-US" smtClean="0"/>
              <a:t>55</a:t>
            </a:fld>
            <a:endParaRPr lang="en-US"/>
          </a:p>
        </p:txBody>
      </p:sp>
      <p:sp>
        <p:nvSpPr>
          <p:cNvPr id="4" name="Footer Placeholder 3"/>
          <p:cNvSpPr>
            <a:spLocks noGrp="1"/>
          </p:cNvSpPr>
          <p:nvPr>
            <p:ph type="ftr" sz="quarter" idx="3"/>
          </p:nvPr>
        </p:nvSpPr>
        <p:spPr/>
        <p:txBody>
          <a:bodyPr/>
          <a:lstStyle/>
          <a:p>
            <a:r>
              <a:rPr lang="en-US" smtClean="0"/>
              <a:t>Kwartler CSCI S-96</a:t>
            </a:r>
            <a:endParaRPr lang="en-US" dirty="0"/>
          </a:p>
        </p:txBody>
      </p:sp>
      <p:sp>
        <p:nvSpPr>
          <p:cNvPr id="5" name="Title 2"/>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t>Sign up at www.rstudio.cloud</a:t>
            </a:r>
            <a:endParaRPr lang="en-US" dirty="0"/>
          </a:p>
        </p:txBody>
      </p:sp>
      <p:sp>
        <p:nvSpPr>
          <p:cNvPr id="6" name="Rectangle 5"/>
          <p:cNvSpPr/>
          <p:nvPr/>
        </p:nvSpPr>
        <p:spPr>
          <a:xfrm>
            <a:off x="158263" y="1367135"/>
            <a:ext cx="8985738" cy="892552"/>
          </a:xfrm>
          <a:prstGeom prst="rect">
            <a:avLst/>
          </a:prstGeom>
        </p:spPr>
        <p:txBody>
          <a:bodyPr wrap="square">
            <a:spAutoFit/>
          </a:bodyPr>
          <a:lstStyle/>
          <a:p>
            <a:r>
              <a:rPr lang="en-US" sz="2000" b="1" dirty="0" smtClean="0"/>
              <a:t>Instructions for Set up can be found here:</a:t>
            </a:r>
            <a:endParaRPr lang="en-US" sz="2000" b="1" dirty="0" smtClean="0">
              <a:hlinkClick r:id="rId2"/>
            </a:endParaRPr>
          </a:p>
          <a:p>
            <a:r>
              <a:rPr lang="en-US" sz="1600" dirty="0" smtClean="0">
                <a:hlinkClick r:id="rId2"/>
              </a:rPr>
              <a:t>https</a:t>
            </a:r>
            <a:r>
              <a:rPr lang="en-US" sz="1600" dirty="0">
                <a:hlinkClick r:id="rId2"/>
              </a:rPr>
              <a:t>://</a:t>
            </a:r>
            <a:r>
              <a:rPr lang="en-US" sz="1600" dirty="0" smtClean="0">
                <a:hlinkClick r:id="rId2"/>
              </a:rPr>
              <a:t>github.com/kwartler/HarvardSpringStudent2019/blob/master/Rstudio_Cloud_Instructions.docx</a:t>
            </a:r>
            <a:endParaRPr lang="en-US" sz="1600" dirty="0" smtClean="0"/>
          </a:p>
          <a:p>
            <a:endParaRPr lang="en-US" sz="1600" dirty="0"/>
          </a:p>
        </p:txBody>
      </p:sp>
      <p:pic>
        <p:nvPicPr>
          <p:cNvPr id="8" name="Picture 7"/>
          <p:cNvPicPr>
            <a:picLocks noChangeAspect="1"/>
          </p:cNvPicPr>
          <p:nvPr/>
        </p:nvPicPr>
        <p:blipFill>
          <a:blip r:embed="rId3"/>
          <a:stretch>
            <a:fillRect/>
          </a:stretch>
        </p:blipFill>
        <p:spPr>
          <a:xfrm>
            <a:off x="861645" y="2288198"/>
            <a:ext cx="7754815" cy="2908056"/>
          </a:xfrm>
          <a:prstGeom prst="rect">
            <a:avLst/>
          </a:prstGeom>
          <a:ln>
            <a:solidFill>
              <a:schemeClr val="accent1"/>
            </a:solidFill>
          </a:ln>
        </p:spPr>
      </p:pic>
    </p:spTree>
    <p:extLst>
      <p:ext uri="{BB962C8B-B14F-4D97-AF65-F5344CB8AC3E}">
        <p14:creationId xmlns:p14="http://schemas.microsoft.com/office/powerpoint/2010/main" val="3798122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smtClean="0"/>
              <a:t>Optional Install R Studio &amp; </a:t>
            </a:r>
            <a:r>
              <a:rPr lang="en-US" dirty="0" err="1" smtClean="0"/>
              <a:t>Git</a:t>
            </a:r>
            <a:r>
              <a:rPr lang="en-US" dirty="0" smtClean="0"/>
              <a:t> </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571500" y="1388085"/>
            <a:ext cx="6172200" cy="2428875"/>
          </a:xfrm>
          <a:prstGeom prst="rect">
            <a:avLst/>
          </a:prstGeom>
        </p:spPr>
      </p:pic>
      <p:sp>
        <p:nvSpPr>
          <p:cNvPr id="7" name="Right Arrow 6"/>
          <p:cNvSpPr/>
          <p:nvPr/>
        </p:nvSpPr>
        <p:spPr>
          <a:xfrm>
            <a:off x="158261" y="2338754"/>
            <a:ext cx="668215" cy="1934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 y="5187462"/>
            <a:ext cx="8686800" cy="88579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cs typeface="Consolas" panose="020B0609020204030204" pitchFamily="49" charset="0"/>
              </a:rPr>
              <a:t>For those inclined, you can use your laptop but your TF and I will not provide much technical help should you run into system problems.  </a:t>
            </a:r>
            <a:endParaRPr lang="en-US" dirty="0">
              <a:solidFill>
                <a:schemeClr val="tx1"/>
              </a:solidFill>
              <a:cs typeface="Consolas" panose="020B0609020204030204" pitchFamily="49" charset="0"/>
            </a:endParaRPr>
          </a:p>
        </p:txBody>
      </p:sp>
    </p:spTree>
    <p:extLst>
      <p:ext uri="{BB962C8B-B14F-4D97-AF65-F5344CB8AC3E}">
        <p14:creationId xmlns:p14="http://schemas.microsoft.com/office/powerpoint/2010/main" val="2653645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a:xfrm>
            <a:off x="175846" y="365126"/>
            <a:ext cx="8968154" cy="591477"/>
          </a:xfrm>
        </p:spPr>
        <p:txBody>
          <a:bodyPr/>
          <a:lstStyle/>
          <a:p>
            <a:r>
              <a:rPr lang="en-US" dirty="0" smtClean="0"/>
              <a:t>Libraries to install…we cover a lot in this course!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738554" y="1019908"/>
            <a:ext cx="7652864" cy="523220"/>
          </a:xfrm>
          <a:prstGeom prst="rect">
            <a:avLst/>
          </a:prstGeom>
          <a:noFill/>
        </p:spPr>
        <p:txBody>
          <a:bodyPr wrap="none" rtlCol="0">
            <a:spAutoFit/>
          </a:bodyPr>
          <a:lstStyle/>
          <a:p>
            <a:r>
              <a:rPr lang="en-US" sz="2800" dirty="0" smtClean="0"/>
              <a:t>Please review the readme file of the Student repo!!</a:t>
            </a:r>
            <a:endParaRPr lang="en-US" sz="2800" dirty="0"/>
          </a:p>
        </p:txBody>
      </p:sp>
      <p:pic>
        <p:nvPicPr>
          <p:cNvPr id="8" name="Picture 7"/>
          <p:cNvPicPr>
            <a:picLocks noChangeAspect="1"/>
          </p:cNvPicPr>
          <p:nvPr/>
        </p:nvPicPr>
        <p:blipFill>
          <a:blip r:embed="rId2"/>
          <a:stretch>
            <a:fillRect/>
          </a:stretch>
        </p:blipFill>
        <p:spPr>
          <a:xfrm>
            <a:off x="457200" y="1499295"/>
            <a:ext cx="5921985" cy="4594506"/>
          </a:xfrm>
          <a:prstGeom prst="rect">
            <a:avLst/>
          </a:prstGeom>
        </p:spPr>
      </p:pic>
    </p:spTree>
    <p:extLst>
      <p:ext uri="{BB962C8B-B14F-4D97-AF65-F5344CB8AC3E}">
        <p14:creationId xmlns:p14="http://schemas.microsoft.com/office/powerpoint/2010/main" val="3973082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smtClean="0"/>
              <a:t>Next class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474785" y="1230924"/>
            <a:ext cx="6088205"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smtClean="0"/>
              <a:t>Intro to R </a:t>
            </a:r>
          </a:p>
          <a:p>
            <a:pPr marL="285750" indent="-285750">
              <a:buFont typeface="Arial" panose="020B0604020202020204" pitchFamily="34" charset="0"/>
              <a:buChar char="•"/>
            </a:pPr>
            <a:r>
              <a:rPr lang="en-US" sz="2800" dirty="0" smtClean="0"/>
              <a:t>Exploratory Data Analysis</a:t>
            </a:r>
          </a:p>
          <a:p>
            <a:pPr marL="285750" indent="-285750">
              <a:buFont typeface="Arial" panose="020B0604020202020204" pitchFamily="34" charset="0"/>
              <a:buChar char="•"/>
            </a:pPr>
            <a:r>
              <a:rPr lang="en-US" sz="2800" dirty="0" smtClean="0"/>
              <a:t>Formatting for homework (markdown)</a:t>
            </a:r>
            <a:endParaRPr lang="en-US" sz="2800" dirty="0"/>
          </a:p>
        </p:txBody>
      </p:sp>
      <p:pic>
        <p:nvPicPr>
          <p:cNvPr id="3074" name="Picture 2" descr="Image result for teacher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543" y="2989385"/>
            <a:ext cx="4473340" cy="29190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web scraping meme"/>
          <p:cNvPicPr/>
          <p:nvPr/>
        </p:nvPicPr>
        <p:blipFill>
          <a:blip r:embed="rId3">
            <a:extLst>
              <a:ext uri="{28A0092B-C50C-407E-A947-70E740481C1C}">
                <a14:useLocalDpi xmlns:a14="http://schemas.microsoft.com/office/drawing/2010/main" val="0"/>
              </a:ext>
            </a:extLst>
          </a:blip>
          <a:srcRect/>
          <a:stretch>
            <a:fillRect/>
          </a:stretch>
        </p:blipFill>
        <p:spPr bwMode="auto">
          <a:xfrm>
            <a:off x="492369" y="3008433"/>
            <a:ext cx="3163765" cy="297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887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smtClean="0"/>
              <a:t>Housekeeping , Reading &amp; Homework</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421856" y="1104653"/>
            <a:ext cx="8505573" cy="550920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Sign up at R Studio Cloud &amp; </a:t>
            </a:r>
            <a:r>
              <a:rPr lang="en-US" sz="2400" dirty="0" err="1" smtClean="0"/>
              <a:t>Git</a:t>
            </a:r>
            <a:endParaRPr lang="en-US" sz="2400" dirty="0" smtClean="0"/>
          </a:p>
          <a:p>
            <a:pPr marL="285750" indent="-285750">
              <a:buFont typeface="Arial" panose="020B0604020202020204" pitchFamily="34" charset="0"/>
              <a:buChar char="•"/>
            </a:pPr>
            <a:r>
              <a:rPr lang="en-US" sz="2400" dirty="0" smtClean="0"/>
              <a:t>Install all the packages </a:t>
            </a:r>
            <a:r>
              <a:rPr lang="en-US" sz="2400" b="1" u="sng" dirty="0" smtClean="0">
                <a:solidFill>
                  <a:schemeClr val="accent1"/>
                </a:solidFill>
              </a:rPr>
              <a:t>(takes ~1hr)</a:t>
            </a:r>
            <a:endParaRPr lang="en-US" sz="2400" b="1" u="sng" dirty="0">
              <a:solidFill>
                <a:schemeClr val="accent1"/>
              </a:solidFill>
            </a:endParaRPr>
          </a:p>
          <a:p>
            <a:pPr marL="285750" indent="-285750">
              <a:buFont typeface="Arial" panose="020B0604020202020204" pitchFamily="34" charset="0"/>
              <a:buChar char="•"/>
            </a:pPr>
            <a:r>
              <a:rPr lang="en-US" sz="2400" dirty="0"/>
              <a:t>Organize into groups of </a:t>
            </a:r>
            <a:r>
              <a:rPr lang="en-US" sz="2400" dirty="0" smtClean="0"/>
              <a:t>3-4 </a:t>
            </a:r>
            <a:r>
              <a:rPr lang="en-US" sz="2400" dirty="0"/>
              <a:t>for the two cases studies.  This can be done on piazza</a:t>
            </a:r>
            <a:r>
              <a:rPr lang="en-US" sz="2400" dirty="0" smtClean="0"/>
              <a: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Chapter 1 &amp; Chapter 2</a:t>
            </a:r>
            <a:endParaRPr lang="en-US" sz="2400" dirty="0"/>
          </a:p>
          <a:p>
            <a:endParaRPr lang="en-US" sz="2400" dirty="0" smtClean="0"/>
          </a:p>
          <a:p>
            <a:pPr marL="457200" indent="-457200">
              <a:buAutoNum type="arabicPeriod"/>
            </a:pPr>
            <a:r>
              <a:rPr lang="en-US" sz="2000" dirty="0" smtClean="0"/>
              <a:t>Piazza </a:t>
            </a:r>
            <a:r>
              <a:rPr lang="en-US" sz="2000" dirty="0"/>
              <a:t>introduction </a:t>
            </a:r>
            <a:r>
              <a:rPr lang="en-US" sz="2000" dirty="0" smtClean="0"/>
              <a:t>post</a:t>
            </a:r>
          </a:p>
          <a:p>
            <a:pPr marL="914400" lvl="1" indent="-457200">
              <a:buAutoNum type="arabicPeriod"/>
            </a:pPr>
            <a:r>
              <a:rPr lang="en-US" sz="2000" dirty="0" smtClean="0"/>
              <a:t>Name, Occupation, Time zone &amp; Location </a:t>
            </a:r>
          </a:p>
          <a:p>
            <a:pPr marL="914400" lvl="1" indent="-457200">
              <a:buAutoNum type="arabicPeriod"/>
            </a:pPr>
            <a:r>
              <a:rPr lang="en-US" sz="2000" dirty="0" smtClean="0"/>
              <a:t>Tell us something interesting about yourself</a:t>
            </a:r>
            <a:endParaRPr lang="en-US" sz="2000" dirty="0"/>
          </a:p>
          <a:p>
            <a:r>
              <a:rPr lang="en-US" sz="2000" dirty="0"/>
              <a:t>2. Initial Reflection </a:t>
            </a:r>
            <a:r>
              <a:rPr lang="en-US" sz="2000" dirty="0" smtClean="0"/>
              <a:t>essay;  See </a:t>
            </a:r>
            <a:r>
              <a:rPr lang="en-US" sz="2000" dirty="0" err="1" smtClean="0"/>
              <a:t>github</a:t>
            </a:r>
            <a:r>
              <a:rPr lang="en-US" sz="2000" dirty="0" smtClean="0"/>
              <a:t> homework folder</a:t>
            </a:r>
          </a:p>
          <a:p>
            <a:r>
              <a:rPr lang="en-US" sz="2000" dirty="0" smtClean="0"/>
              <a:t>3</a:t>
            </a:r>
            <a:r>
              <a:rPr lang="en-US" sz="2000" dirty="0"/>
              <a:t>. C2.1 Data Mining Techniques</a:t>
            </a:r>
          </a:p>
          <a:p>
            <a:r>
              <a:rPr lang="en-US" sz="2000" dirty="0"/>
              <a:t>4. C2.2 Data Partition</a:t>
            </a:r>
          </a:p>
          <a:p>
            <a:r>
              <a:rPr lang="en-US" sz="2000" dirty="0"/>
              <a:t>5. C2.3 Data Sample</a:t>
            </a:r>
          </a:p>
          <a:p>
            <a:r>
              <a:rPr lang="en-US" sz="2000" dirty="0"/>
              <a:t>6. C2.4 Modeling </a:t>
            </a:r>
            <a:r>
              <a:rPr lang="en-US" sz="2000" dirty="0" smtClean="0"/>
              <a:t>Steps</a:t>
            </a:r>
            <a:endParaRPr lang="en-US" sz="2000" dirty="0"/>
          </a:p>
        </p:txBody>
      </p:sp>
      <p:cxnSp>
        <p:nvCxnSpPr>
          <p:cNvPr id="8" name="Straight Connector 7"/>
          <p:cNvCxnSpPr/>
          <p:nvPr/>
        </p:nvCxnSpPr>
        <p:spPr>
          <a:xfrm>
            <a:off x="589548" y="3080084"/>
            <a:ext cx="7964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9548" y="3706340"/>
            <a:ext cx="796490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91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smtClean="0"/>
              <a:t>On Piazza…</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Content Placeholder 5"/>
          <p:cNvSpPr txBox="1">
            <a:spLocks/>
          </p:cNvSpPr>
          <p:nvPr/>
        </p:nvSpPr>
        <p:spPr>
          <a:xfrm>
            <a:off x="628650" y="2324465"/>
            <a:ext cx="7886700" cy="1902874"/>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Where are you from? Time zone</a:t>
            </a:r>
          </a:p>
          <a:p>
            <a:r>
              <a:rPr lang="en-US" dirty="0" smtClean="0"/>
              <a:t>Profession</a:t>
            </a:r>
          </a:p>
          <a:p>
            <a:r>
              <a:rPr lang="en-US" dirty="0" smtClean="0"/>
              <a:t>Tell us something interesting about yourself.  Hobby? Family? Etc.</a:t>
            </a:r>
            <a:endParaRPr lang="en-US" dirty="0"/>
          </a:p>
        </p:txBody>
      </p:sp>
      <p:sp>
        <p:nvSpPr>
          <p:cNvPr id="8" name="Rectangle 7"/>
          <p:cNvSpPr/>
          <p:nvPr/>
        </p:nvSpPr>
        <p:spPr>
          <a:xfrm>
            <a:off x="228600" y="5574323"/>
            <a:ext cx="8686800" cy="712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This helps myself and the TF get to know you along with what may be of interest for your learning style.</a:t>
            </a:r>
            <a:endParaRPr lang="en-US" sz="2400" dirty="0"/>
          </a:p>
        </p:txBody>
      </p:sp>
    </p:spTree>
    <p:extLst>
      <p:ext uri="{BB962C8B-B14F-4D97-AF65-F5344CB8AC3E}">
        <p14:creationId xmlns:p14="http://schemas.microsoft.com/office/powerpoint/2010/main" val="3343882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xmlns=""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a16="http://schemas.microsoft.com/office/drawing/2014/main" xmlns=""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a16="http://schemas.microsoft.com/office/drawing/2014/main" xmlns=""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xmlns=""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smtClean="0">
                          <a:solidFill>
                            <a:schemeClr val="dk1"/>
                          </a:solidFill>
                          <a:latin typeface="+mn-lt"/>
                          <a:ea typeface="+mn-ea"/>
                          <a:cs typeface="+mn-cs"/>
                        </a:rPr>
                        <a:t>Q/A, Individualized help w/R environment &amp; </a:t>
                      </a:r>
                      <a:r>
                        <a:rPr lang="en-US" sz="2000" kern="1200" baseline="0" dirty="0" err="1" smtClean="0">
                          <a:solidFill>
                            <a:schemeClr val="dk1"/>
                          </a:solidFill>
                          <a:latin typeface="+mn-lt"/>
                          <a:ea typeface="+mn-ea"/>
                          <a:cs typeface="+mn-cs"/>
                        </a:rPr>
                        <a:t>git</a:t>
                      </a:r>
                      <a:endParaRPr lang="en-US" sz="2000" kern="1200" baseline="0" dirty="0" smtClean="0">
                        <a:solidFill>
                          <a:schemeClr val="dk1"/>
                        </a:solidFill>
                        <a:latin typeface="+mn-lt"/>
                        <a:ea typeface="+mn-ea"/>
                        <a:cs typeface="+mn-cs"/>
                      </a:endParaRPr>
                    </a:p>
                  </a:txBody>
                  <a:tcPr/>
                </a:tc>
                <a:extLst>
                  <a:ext uri="{0D108BD9-81ED-4DB2-BD59-A6C34878D82A}">
                    <a16:rowId xmlns:a16="http://schemas.microsoft.com/office/drawing/2014/main" xmlns=""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2/1/2019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7</a:t>
            </a:fld>
            <a:endParaRPr lang="en-US"/>
          </a:p>
        </p:txBody>
      </p:sp>
    </p:spTree>
    <p:extLst>
      <p:ext uri="{BB962C8B-B14F-4D97-AF65-F5344CB8AC3E}">
        <p14:creationId xmlns:p14="http://schemas.microsoft.com/office/powerpoint/2010/main" val="1050931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Syllabus Review</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23" name="Freeform 22"/>
          <p:cNvSpPr/>
          <p:nvPr/>
        </p:nvSpPr>
        <p:spPr>
          <a:xfrm>
            <a:off x="286936" y="1185861"/>
            <a:ext cx="5486400" cy="3490737"/>
          </a:xfrm>
          <a:custGeom>
            <a:avLst/>
            <a:gdLst>
              <a:gd name="connsiteX0" fmla="*/ 0 w 5486400"/>
              <a:gd name="connsiteY0" fmla="*/ 0 h 3490737"/>
              <a:gd name="connsiteX1" fmla="*/ 5486400 w 5486400"/>
              <a:gd name="connsiteY1" fmla="*/ 0 h 3490737"/>
              <a:gd name="connsiteX2" fmla="*/ 5486400 w 5486400"/>
              <a:gd name="connsiteY2" fmla="*/ 3181345 h 3490737"/>
              <a:gd name="connsiteX3" fmla="*/ 5486400 w 5486400"/>
              <a:gd name="connsiteY3" fmla="*/ 3200400 h 3490737"/>
              <a:gd name="connsiteX4" fmla="*/ 5465339 w 5486400"/>
              <a:gd name="connsiteY4" fmla="*/ 3200400 h 3490737"/>
              <a:gd name="connsiteX5" fmla="*/ 5144430 w 5486400"/>
              <a:gd name="connsiteY5" fmla="*/ 3490737 h 3490737"/>
              <a:gd name="connsiteX6" fmla="*/ 4877625 w 5486400"/>
              <a:gd name="connsiteY6" fmla="*/ 3249350 h 3490737"/>
              <a:gd name="connsiteX7" fmla="*/ 4610820 w 5486400"/>
              <a:gd name="connsiteY7" fmla="*/ 3490737 h 3490737"/>
              <a:gd name="connsiteX8" fmla="*/ 4344017 w 5486400"/>
              <a:gd name="connsiteY8" fmla="*/ 3249352 h 3490737"/>
              <a:gd name="connsiteX9" fmla="*/ 4077213 w 5486400"/>
              <a:gd name="connsiteY9" fmla="*/ 3490737 h 3490737"/>
              <a:gd name="connsiteX10" fmla="*/ 3810410 w 5486400"/>
              <a:gd name="connsiteY10" fmla="*/ 3249352 h 3490737"/>
              <a:gd name="connsiteX11" fmla="*/ 3543607 w 5486400"/>
              <a:gd name="connsiteY11" fmla="*/ 3490737 h 3490737"/>
              <a:gd name="connsiteX12" fmla="*/ 3276804 w 5486400"/>
              <a:gd name="connsiteY12" fmla="*/ 3249352 h 3490737"/>
              <a:gd name="connsiteX13" fmla="*/ 3010001 w 5486400"/>
              <a:gd name="connsiteY13" fmla="*/ 3490737 h 3490737"/>
              <a:gd name="connsiteX14" fmla="*/ 2743198 w 5486400"/>
              <a:gd name="connsiteY14" fmla="*/ 3249352 h 3490737"/>
              <a:gd name="connsiteX15" fmla="*/ 2476395 w 5486400"/>
              <a:gd name="connsiteY15" fmla="*/ 3490737 h 3490737"/>
              <a:gd name="connsiteX16" fmla="*/ 2209592 w 5486400"/>
              <a:gd name="connsiteY16" fmla="*/ 3249352 h 3490737"/>
              <a:gd name="connsiteX17" fmla="*/ 1942789 w 5486400"/>
              <a:gd name="connsiteY17" fmla="*/ 3490737 h 3490737"/>
              <a:gd name="connsiteX18" fmla="*/ 1675986 w 5486400"/>
              <a:gd name="connsiteY18" fmla="*/ 3249352 h 3490737"/>
              <a:gd name="connsiteX19" fmla="*/ 1409184 w 5486400"/>
              <a:gd name="connsiteY19" fmla="*/ 3490737 h 3490737"/>
              <a:gd name="connsiteX20" fmla="*/ 1142380 w 5486400"/>
              <a:gd name="connsiteY20" fmla="*/ 3249352 h 3490737"/>
              <a:gd name="connsiteX21" fmla="*/ 875577 w 5486400"/>
              <a:gd name="connsiteY21" fmla="*/ 3490737 h 3490737"/>
              <a:gd name="connsiteX22" fmla="*/ 608774 w 5486400"/>
              <a:gd name="connsiteY22" fmla="*/ 3249352 h 3490737"/>
              <a:gd name="connsiteX23" fmla="*/ 341970 w 5486400"/>
              <a:gd name="connsiteY23" fmla="*/ 3490737 h 3490737"/>
              <a:gd name="connsiteX24" fmla="*/ 21062 w 5486400"/>
              <a:gd name="connsiteY24" fmla="*/ 3200400 h 3490737"/>
              <a:gd name="connsiteX25" fmla="*/ 0 w 5486400"/>
              <a:gd name="connsiteY25" fmla="*/ 3200400 h 3490737"/>
              <a:gd name="connsiteX26" fmla="*/ 0 w 5486400"/>
              <a:gd name="connsiteY26" fmla="*/ 3181345 h 349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6400" h="3490737">
                <a:moveTo>
                  <a:pt x="0" y="0"/>
                </a:moveTo>
                <a:lnTo>
                  <a:pt x="5486400" y="0"/>
                </a:lnTo>
                <a:lnTo>
                  <a:pt x="5486400" y="3181345"/>
                </a:lnTo>
                <a:lnTo>
                  <a:pt x="5486400" y="3200400"/>
                </a:lnTo>
                <a:lnTo>
                  <a:pt x="5465339" y="3200400"/>
                </a:lnTo>
                <a:lnTo>
                  <a:pt x="5144430" y="3490737"/>
                </a:lnTo>
                <a:lnTo>
                  <a:pt x="4877625" y="3249350"/>
                </a:lnTo>
                <a:lnTo>
                  <a:pt x="4610820" y="3490737"/>
                </a:lnTo>
                <a:lnTo>
                  <a:pt x="4344017" y="3249352"/>
                </a:lnTo>
                <a:lnTo>
                  <a:pt x="4077213" y="3490737"/>
                </a:lnTo>
                <a:lnTo>
                  <a:pt x="3810410" y="3249352"/>
                </a:lnTo>
                <a:lnTo>
                  <a:pt x="3543607" y="3490737"/>
                </a:lnTo>
                <a:lnTo>
                  <a:pt x="3276804" y="3249352"/>
                </a:lnTo>
                <a:lnTo>
                  <a:pt x="3010001" y="3490737"/>
                </a:lnTo>
                <a:lnTo>
                  <a:pt x="2743198" y="3249352"/>
                </a:lnTo>
                <a:lnTo>
                  <a:pt x="2476395" y="3490737"/>
                </a:lnTo>
                <a:lnTo>
                  <a:pt x="2209592" y="3249352"/>
                </a:lnTo>
                <a:lnTo>
                  <a:pt x="1942789" y="3490737"/>
                </a:lnTo>
                <a:lnTo>
                  <a:pt x="1675986" y="3249352"/>
                </a:lnTo>
                <a:lnTo>
                  <a:pt x="1409184" y="3490737"/>
                </a:lnTo>
                <a:lnTo>
                  <a:pt x="1142380" y="3249352"/>
                </a:lnTo>
                <a:lnTo>
                  <a:pt x="875577" y="3490737"/>
                </a:lnTo>
                <a:lnTo>
                  <a:pt x="608774" y="3249352"/>
                </a:lnTo>
                <a:lnTo>
                  <a:pt x="341970" y="3490737"/>
                </a:lnTo>
                <a:lnTo>
                  <a:pt x="21062" y="3200400"/>
                </a:lnTo>
                <a:lnTo>
                  <a:pt x="0" y="3200400"/>
                </a:lnTo>
                <a:lnTo>
                  <a:pt x="0" y="3181345"/>
                </a:lnTo>
                <a:close/>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328612" y="4814885"/>
            <a:ext cx="5486401" cy="1471612"/>
          </a:xfrm>
          <a:custGeom>
            <a:avLst/>
            <a:gdLst>
              <a:gd name="connsiteX0" fmla="*/ 341971 w 5486401"/>
              <a:gd name="connsiteY0" fmla="*/ 0 h 1471612"/>
              <a:gd name="connsiteX1" fmla="*/ 608775 w 5486401"/>
              <a:gd name="connsiteY1" fmla="*/ 241385 h 1471612"/>
              <a:gd name="connsiteX2" fmla="*/ 875578 w 5486401"/>
              <a:gd name="connsiteY2" fmla="*/ 0 h 1471612"/>
              <a:gd name="connsiteX3" fmla="*/ 1142381 w 5486401"/>
              <a:gd name="connsiteY3" fmla="*/ 241385 h 1471612"/>
              <a:gd name="connsiteX4" fmla="*/ 1409185 w 5486401"/>
              <a:gd name="connsiteY4" fmla="*/ 0 h 1471612"/>
              <a:gd name="connsiteX5" fmla="*/ 1675987 w 5486401"/>
              <a:gd name="connsiteY5" fmla="*/ 241385 h 1471612"/>
              <a:gd name="connsiteX6" fmla="*/ 1942790 w 5486401"/>
              <a:gd name="connsiteY6" fmla="*/ 0 h 1471612"/>
              <a:gd name="connsiteX7" fmla="*/ 2209593 w 5486401"/>
              <a:gd name="connsiteY7" fmla="*/ 241385 h 1471612"/>
              <a:gd name="connsiteX8" fmla="*/ 2476396 w 5486401"/>
              <a:gd name="connsiteY8" fmla="*/ 0 h 1471612"/>
              <a:gd name="connsiteX9" fmla="*/ 2743199 w 5486401"/>
              <a:gd name="connsiteY9" fmla="*/ 241385 h 1471612"/>
              <a:gd name="connsiteX10" fmla="*/ 3010002 w 5486401"/>
              <a:gd name="connsiteY10" fmla="*/ 0 h 1471612"/>
              <a:gd name="connsiteX11" fmla="*/ 3276805 w 5486401"/>
              <a:gd name="connsiteY11" fmla="*/ 241385 h 1471612"/>
              <a:gd name="connsiteX12" fmla="*/ 3543608 w 5486401"/>
              <a:gd name="connsiteY12" fmla="*/ 0 h 1471612"/>
              <a:gd name="connsiteX13" fmla="*/ 3810411 w 5486401"/>
              <a:gd name="connsiteY13" fmla="*/ 241385 h 1471612"/>
              <a:gd name="connsiteX14" fmla="*/ 4077214 w 5486401"/>
              <a:gd name="connsiteY14" fmla="*/ 0 h 1471612"/>
              <a:gd name="connsiteX15" fmla="*/ 4344018 w 5486401"/>
              <a:gd name="connsiteY15" fmla="*/ 241385 h 1471612"/>
              <a:gd name="connsiteX16" fmla="*/ 4610821 w 5486401"/>
              <a:gd name="connsiteY16" fmla="*/ 0 h 1471612"/>
              <a:gd name="connsiteX17" fmla="*/ 4877626 w 5486401"/>
              <a:gd name="connsiteY17" fmla="*/ 241387 h 1471612"/>
              <a:gd name="connsiteX18" fmla="*/ 5144431 w 5486401"/>
              <a:gd name="connsiteY18" fmla="*/ 0 h 1471612"/>
              <a:gd name="connsiteX19" fmla="*/ 5444478 w 5486401"/>
              <a:gd name="connsiteY19" fmla="*/ 271463 h 1471612"/>
              <a:gd name="connsiteX20" fmla="*/ 5486400 w 5486401"/>
              <a:gd name="connsiteY20" fmla="*/ 271463 h 1471612"/>
              <a:gd name="connsiteX21" fmla="*/ 5486400 w 5486401"/>
              <a:gd name="connsiteY21" fmla="*/ 309391 h 1471612"/>
              <a:gd name="connsiteX22" fmla="*/ 5486401 w 5486401"/>
              <a:gd name="connsiteY22" fmla="*/ 309392 h 1471612"/>
              <a:gd name="connsiteX23" fmla="*/ 5486400 w 5486401"/>
              <a:gd name="connsiteY23" fmla="*/ 309392 h 1471612"/>
              <a:gd name="connsiteX24" fmla="*/ 5486400 w 5486401"/>
              <a:gd name="connsiteY24" fmla="*/ 1471612 h 1471612"/>
              <a:gd name="connsiteX25" fmla="*/ 0 w 5486401"/>
              <a:gd name="connsiteY25" fmla="*/ 1471612 h 1471612"/>
              <a:gd name="connsiteX26" fmla="*/ 0 w 5486401"/>
              <a:gd name="connsiteY26" fmla="*/ 271463 h 1471612"/>
              <a:gd name="connsiteX27" fmla="*/ 41924 w 5486401"/>
              <a:gd name="connsiteY27" fmla="*/ 271463 h 147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86401" h="1471612">
                <a:moveTo>
                  <a:pt x="341971" y="0"/>
                </a:moveTo>
                <a:lnTo>
                  <a:pt x="608775" y="241385"/>
                </a:lnTo>
                <a:lnTo>
                  <a:pt x="875578" y="0"/>
                </a:lnTo>
                <a:lnTo>
                  <a:pt x="1142381" y="241385"/>
                </a:lnTo>
                <a:lnTo>
                  <a:pt x="1409185" y="0"/>
                </a:lnTo>
                <a:lnTo>
                  <a:pt x="1675987" y="241385"/>
                </a:lnTo>
                <a:lnTo>
                  <a:pt x="1942790" y="0"/>
                </a:lnTo>
                <a:lnTo>
                  <a:pt x="2209593" y="241385"/>
                </a:lnTo>
                <a:lnTo>
                  <a:pt x="2476396" y="0"/>
                </a:lnTo>
                <a:lnTo>
                  <a:pt x="2743199" y="241385"/>
                </a:lnTo>
                <a:lnTo>
                  <a:pt x="3010002" y="0"/>
                </a:lnTo>
                <a:lnTo>
                  <a:pt x="3276805" y="241385"/>
                </a:lnTo>
                <a:lnTo>
                  <a:pt x="3543608" y="0"/>
                </a:lnTo>
                <a:lnTo>
                  <a:pt x="3810411" y="241385"/>
                </a:lnTo>
                <a:lnTo>
                  <a:pt x="4077214" y="0"/>
                </a:lnTo>
                <a:lnTo>
                  <a:pt x="4344018" y="241385"/>
                </a:lnTo>
                <a:lnTo>
                  <a:pt x="4610821" y="0"/>
                </a:lnTo>
                <a:lnTo>
                  <a:pt x="4877626" y="241387"/>
                </a:lnTo>
                <a:lnTo>
                  <a:pt x="5144431" y="0"/>
                </a:lnTo>
                <a:lnTo>
                  <a:pt x="5444478" y="271463"/>
                </a:lnTo>
                <a:lnTo>
                  <a:pt x="5486400" y="271463"/>
                </a:lnTo>
                <a:lnTo>
                  <a:pt x="5486400" y="309391"/>
                </a:lnTo>
                <a:lnTo>
                  <a:pt x="5486401" y="309392"/>
                </a:lnTo>
                <a:lnTo>
                  <a:pt x="5486400" y="309392"/>
                </a:lnTo>
                <a:lnTo>
                  <a:pt x="5486400" y="1471612"/>
                </a:lnTo>
                <a:lnTo>
                  <a:pt x="0" y="1471612"/>
                </a:lnTo>
                <a:lnTo>
                  <a:pt x="0" y="271463"/>
                </a:lnTo>
                <a:lnTo>
                  <a:pt x="41924" y="271463"/>
                </a:lnTo>
                <a:close/>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37404" y="1265360"/>
            <a:ext cx="5334835" cy="3025287"/>
          </a:xfrm>
          <a:prstGeom prst="rect">
            <a:avLst/>
          </a:prstGeom>
        </p:spPr>
      </p:pic>
      <p:pic>
        <p:nvPicPr>
          <p:cNvPr id="8" name="Picture 7"/>
          <p:cNvPicPr>
            <a:picLocks noChangeAspect="1"/>
          </p:cNvPicPr>
          <p:nvPr/>
        </p:nvPicPr>
        <p:blipFill rotWithShape="1">
          <a:blip r:embed="rId4"/>
          <a:srcRect t="74282"/>
          <a:stretch/>
        </p:blipFill>
        <p:spPr>
          <a:xfrm>
            <a:off x="387228" y="5152291"/>
            <a:ext cx="5368612" cy="1004521"/>
          </a:xfrm>
          <a:prstGeom prst="rect">
            <a:avLst/>
          </a:prstGeom>
        </p:spPr>
      </p:pic>
      <p:sp>
        <p:nvSpPr>
          <p:cNvPr id="6" name="Rectangle 5"/>
          <p:cNvSpPr/>
          <p:nvPr/>
        </p:nvSpPr>
        <p:spPr>
          <a:xfrm>
            <a:off x="3376246" y="2391508"/>
            <a:ext cx="5433646" cy="1230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Important documents &amp; homework </a:t>
            </a:r>
            <a:r>
              <a:rPr lang="en-US" dirty="0" err="1" smtClean="0"/>
              <a:t>etc</a:t>
            </a:r>
            <a:r>
              <a:rPr lang="en-US" dirty="0" smtClean="0"/>
              <a:t> is here:</a:t>
            </a:r>
          </a:p>
          <a:p>
            <a:pPr algn="ctr"/>
            <a:r>
              <a:rPr lang="en-US" dirty="0" smtClean="0"/>
              <a:t>https</a:t>
            </a:r>
            <a:r>
              <a:rPr lang="en-US" dirty="0"/>
              <a:t>://</a:t>
            </a:r>
            <a:r>
              <a:rPr lang="en-US" dirty="0" smtClean="0"/>
              <a:t>github.com/kwartler/HarvardSpringStudent2019</a:t>
            </a:r>
            <a:endParaRPr lang="en-US" dirty="0"/>
          </a:p>
        </p:txBody>
      </p:sp>
    </p:spTree>
    <p:extLst>
      <p:ext uri="{BB962C8B-B14F-4D97-AF65-F5344CB8AC3E}">
        <p14:creationId xmlns:p14="http://schemas.microsoft.com/office/powerpoint/2010/main" val="294028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2/1/2019</a:t>
            </a:fld>
            <a:endParaRPr lang="en-US"/>
          </a:p>
        </p:txBody>
      </p:sp>
      <p:sp>
        <p:nvSpPr>
          <p:cNvPr id="3" name="Title 2"/>
          <p:cNvSpPr>
            <a:spLocks noGrp="1"/>
          </p:cNvSpPr>
          <p:nvPr>
            <p:ph type="title"/>
          </p:nvPr>
        </p:nvSpPr>
        <p:spPr/>
        <p:txBody>
          <a:bodyPr/>
          <a:lstStyle/>
          <a:p>
            <a:r>
              <a:rPr lang="en-US" dirty="0"/>
              <a:t>Community Learning Expectations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14339" y="1114419"/>
            <a:ext cx="8729662" cy="4247317"/>
          </a:xfrm>
          <a:prstGeom prst="rect">
            <a:avLst/>
          </a:prstGeom>
          <a:noFill/>
        </p:spPr>
        <p:txBody>
          <a:bodyPr wrap="square" rtlCol="0">
            <a:spAutoFit/>
          </a:bodyPr>
          <a:lstStyle/>
          <a:p>
            <a:r>
              <a:rPr lang="en-US" dirty="0"/>
              <a:t>I expect:</a:t>
            </a:r>
          </a:p>
          <a:p>
            <a:pPr marL="571500" lvl="1" indent="-114300">
              <a:buFont typeface="Arial" panose="020B0604020202020204" pitchFamily="34" charset="0"/>
              <a:buChar char="•"/>
            </a:pPr>
            <a:r>
              <a:rPr lang="en-US" dirty="0"/>
              <a:t>Kindness &gt; Cleverness</a:t>
            </a:r>
          </a:p>
          <a:p>
            <a:pPr marL="571500" lvl="1" indent="-114300">
              <a:buFont typeface="Arial" panose="020B0604020202020204" pitchFamily="34" charset="0"/>
              <a:buChar char="•"/>
            </a:pPr>
            <a:r>
              <a:rPr lang="en-US" dirty="0"/>
              <a:t>Active learning &amp; participation</a:t>
            </a:r>
          </a:p>
          <a:p>
            <a:pPr marL="571500" lvl="1" indent="-114300">
              <a:buFont typeface="Arial" panose="020B0604020202020204" pitchFamily="34" charset="0"/>
              <a:buChar char="•"/>
            </a:pPr>
            <a:r>
              <a:rPr lang="en-US" dirty="0"/>
              <a:t>To make adjustments along the way so learning will be engaging &amp; fun</a:t>
            </a:r>
          </a:p>
          <a:p>
            <a:pPr marL="571500" lvl="1" indent="-114300">
              <a:buFont typeface="Arial" panose="020B0604020202020204" pitchFamily="34" charset="0"/>
              <a:buChar char="•"/>
            </a:pPr>
            <a:r>
              <a:rPr lang="en-US"/>
              <a:t>Academic </a:t>
            </a:r>
            <a:r>
              <a:rPr lang="en-US" smtClean="0"/>
              <a:t>rigor</a:t>
            </a:r>
          </a:p>
          <a:p>
            <a:pPr marL="571500" lvl="1" indent="-114300">
              <a:buFont typeface="Arial" panose="020B0604020202020204" pitchFamily="34" charset="0"/>
              <a:buChar char="•"/>
            </a:pPr>
            <a:endParaRPr lang="en-US" dirty="0"/>
          </a:p>
          <a:p>
            <a:r>
              <a:rPr lang="en-US" dirty="0"/>
              <a:t>I do </a:t>
            </a:r>
            <a:r>
              <a:rPr lang="en-US" b="1" u="sng" dirty="0"/>
              <a:t>not</a:t>
            </a:r>
            <a:r>
              <a:rPr lang="en-US" dirty="0"/>
              <a:t> expect:</a:t>
            </a:r>
          </a:p>
          <a:p>
            <a:pPr marL="571500" lvl="1" indent="-114300">
              <a:buFont typeface="Arial" panose="020B0604020202020204" pitchFamily="34" charset="0"/>
              <a:buChar char="•"/>
            </a:pPr>
            <a:r>
              <a:rPr lang="en-US" dirty="0"/>
              <a:t>Expert programmers or production quality coding skills – </a:t>
            </a:r>
            <a:r>
              <a:rPr lang="en-US" i="1" dirty="0"/>
              <a:t>not really a programming course</a:t>
            </a:r>
          </a:p>
          <a:p>
            <a:pPr marL="571500" lvl="1" indent="-114300">
              <a:buFont typeface="Arial" panose="020B0604020202020204" pitchFamily="34" charset="0"/>
              <a:buChar char="•"/>
            </a:pPr>
            <a:r>
              <a:rPr lang="en-US" dirty="0"/>
              <a:t>Significant math skills – </a:t>
            </a:r>
            <a:r>
              <a:rPr lang="en-US" i="1" dirty="0"/>
              <a:t>not a heavy math course</a:t>
            </a:r>
          </a:p>
          <a:p>
            <a:endParaRPr lang="en-US" dirty="0"/>
          </a:p>
          <a:p>
            <a:r>
              <a:rPr lang="en-US" dirty="0" smtClean="0"/>
              <a:t>My goal for your learning experience is that the topics are:</a:t>
            </a:r>
            <a:endParaRPr lang="en-US" dirty="0"/>
          </a:p>
          <a:p>
            <a:pPr marL="571500" lvl="1" indent="-114300">
              <a:buFont typeface="Arial" panose="020B0604020202020204" pitchFamily="34" charset="0"/>
              <a:buChar char="•"/>
            </a:pPr>
            <a:r>
              <a:rPr lang="en-US" b="1" dirty="0"/>
              <a:t>Interesting </a:t>
            </a:r>
          </a:p>
          <a:p>
            <a:pPr marL="571500" lvl="1" indent="-114300">
              <a:buFont typeface="Arial" panose="020B0604020202020204" pitchFamily="34" charset="0"/>
              <a:buChar char="•"/>
            </a:pPr>
            <a:r>
              <a:rPr lang="en-US" b="1" dirty="0"/>
              <a:t>Applicable</a:t>
            </a:r>
            <a:r>
              <a:rPr lang="en-US" dirty="0"/>
              <a:t> as a professional or future business person</a:t>
            </a:r>
          </a:p>
          <a:p>
            <a:pPr marL="571500" lvl="1" indent="-114300">
              <a:buFont typeface="Arial" panose="020B0604020202020204" pitchFamily="34" charset="0"/>
              <a:buChar char="•"/>
            </a:pPr>
            <a:r>
              <a:rPr lang="en-US" b="1" dirty="0"/>
              <a:t>Perspective building </a:t>
            </a:r>
            <a:r>
              <a:rPr lang="en-US" dirty="0"/>
              <a:t>as a consumer affected by these methods</a:t>
            </a:r>
          </a:p>
        </p:txBody>
      </p:sp>
    </p:spTree>
    <p:extLst>
      <p:ext uri="{BB962C8B-B14F-4D97-AF65-F5344CB8AC3E}">
        <p14:creationId xmlns:p14="http://schemas.microsoft.com/office/powerpoint/2010/main" val="234651693"/>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21802</TotalTime>
  <Words>3199</Words>
  <Application>Microsoft Office PowerPoint</Application>
  <PresentationFormat>On-screen Show (4:3)</PresentationFormat>
  <Paragraphs>772</Paragraphs>
  <Slides>59</Slides>
  <Notes>42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Calibri Light</vt:lpstr>
      <vt:lpstr>Consolas</vt:lpstr>
      <vt:lpstr>Franklin Gothic Book</vt:lpstr>
      <vt:lpstr>Open Sans</vt:lpstr>
      <vt:lpstr>Wingdings 2</vt:lpstr>
      <vt:lpstr>Office Theme</vt:lpstr>
      <vt:lpstr>CSCI E-96 Harvard Spring 2019</vt:lpstr>
      <vt:lpstr>Agenda</vt:lpstr>
      <vt:lpstr>Introductions</vt:lpstr>
      <vt:lpstr>PowerPoint Presentation</vt:lpstr>
      <vt:lpstr>PowerPoint Presentation</vt:lpstr>
      <vt:lpstr>On Piazza…</vt:lpstr>
      <vt:lpstr>Agenda</vt:lpstr>
      <vt:lpstr>Syllabus Review</vt:lpstr>
      <vt:lpstr>Community Learning Expectations</vt:lpstr>
      <vt:lpstr>Community Learning Expectations</vt:lpstr>
      <vt:lpstr>The course…</vt:lpstr>
      <vt:lpstr>Some motivation</vt:lpstr>
      <vt:lpstr>Agenda</vt:lpstr>
      <vt:lpstr>Data Mining in this course </vt:lpstr>
      <vt:lpstr>Data Mining &amp; Science is almost always missing business acumen.</vt:lpstr>
      <vt:lpstr>Expertise is not confined to math or CS…but learning business implications.</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vt:lpstr>
      <vt:lpstr>Supervised Learning</vt:lpstr>
      <vt:lpstr>Types of Problems</vt:lpstr>
      <vt:lpstr>Supervised: Classification</vt:lpstr>
      <vt:lpstr>Types of Problems</vt:lpstr>
      <vt:lpstr>Types of Problems</vt:lpstr>
      <vt:lpstr>Supervised: Prediction</vt:lpstr>
      <vt:lpstr>Types of Problems</vt:lpstr>
      <vt:lpstr>Types of Problems</vt:lpstr>
      <vt:lpstr>Unsupervised Learning</vt:lpstr>
      <vt:lpstr>Unsupervised Learning</vt:lpstr>
      <vt:lpstr>Types of Problems</vt:lpstr>
      <vt:lpstr>Unsupervised: Association Rules</vt:lpstr>
      <vt:lpstr>Your turn…</vt:lpstr>
      <vt:lpstr>Your turn…</vt:lpstr>
      <vt:lpstr>Your turn…</vt:lpstr>
      <vt:lpstr>Your turn…</vt:lpstr>
      <vt:lpstr>Your turn…</vt:lpstr>
      <vt:lpstr>Your turn…</vt:lpstr>
      <vt:lpstr>Your turn…</vt:lpstr>
      <vt:lpstr>Your turn…</vt:lpstr>
      <vt:lpstr>Quiz!</vt:lpstr>
      <vt:lpstr>Agenda</vt:lpstr>
      <vt:lpstr>To get scripts, ppts &amp; data use the class repo</vt:lpstr>
      <vt:lpstr>PowerPoint Presentation</vt:lpstr>
      <vt:lpstr>Optional Install R Studio &amp; Git </vt:lpstr>
      <vt:lpstr>Libraries to install…we cover a lot in this course!</vt:lpstr>
      <vt:lpstr>Next class</vt:lpstr>
      <vt:lpstr>Housekeeping , Reading &amp; Homework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Edward Kwartler</cp:lastModifiedBy>
  <cp:revision>114</cp:revision>
  <cp:lastPrinted>2018-07-10T22:02:33Z</cp:lastPrinted>
  <dcterms:created xsi:type="dcterms:W3CDTF">2018-05-11T14:06:45Z</dcterms:created>
  <dcterms:modified xsi:type="dcterms:W3CDTF">2019-02-01T17:19:43Z</dcterms:modified>
</cp:coreProperties>
</file>